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3"/>
  </p:sldMasterIdLst>
  <p:notesMasterIdLst>
    <p:notesMasterId r:id="rId28"/>
  </p:notesMasterIdLst>
  <p:sldIdLst>
    <p:sldId id="256" r:id="rId4"/>
    <p:sldId id="258" r:id="rId5"/>
    <p:sldId id="275" r:id="rId6"/>
    <p:sldId id="266" r:id="rId7"/>
    <p:sldId id="325" r:id="rId8"/>
    <p:sldId id="297" r:id="rId9"/>
    <p:sldId id="331" r:id="rId10"/>
    <p:sldId id="332" r:id="rId11"/>
    <p:sldId id="333" r:id="rId12"/>
    <p:sldId id="271" r:id="rId13"/>
    <p:sldId id="339" r:id="rId14"/>
    <p:sldId id="334" r:id="rId15"/>
    <p:sldId id="321" r:id="rId16"/>
    <p:sldId id="336" r:id="rId17"/>
    <p:sldId id="270" r:id="rId18"/>
    <p:sldId id="340" r:id="rId19"/>
    <p:sldId id="341" r:id="rId20"/>
    <p:sldId id="335" r:id="rId21"/>
    <p:sldId id="326" r:id="rId22"/>
    <p:sldId id="338" r:id="rId23"/>
    <p:sldId id="327" r:id="rId24"/>
    <p:sldId id="328" r:id="rId25"/>
    <p:sldId id="337" r:id="rId26"/>
    <p:sldId id="27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1551CAB-73D5-EB4B-AFFF-74C93735AE64}">
          <p14:sldIdLst>
            <p14:sldId id="256"/>
            <p14:sldId id="258"/>
            <p14:sldId id="275"/>
            <p14:sldId id="266"/>
            <p14:sldId id="325"/>
            <p14:sldId id="297"/>
            <p14:sldId id="331"/>
            <p14:sldId id="332"/>
            <p14:sldId id="333"/>
            <p14:sldId id="271"/>
            <p14:sldId id="339"/>
            <p14:sldId id="334"/>
            <p14:sldId id="321"/>
            <p14:sldId id="336"/>
            <p14:sldId id="270"/>
            <p14:sldId id="340"/>
            <p14:sldId id="341"/>
            <p14:sldId id="335"/>
            <p14:sldId id="326"/>
            <p14:sldId id="338"/>
            <p14:sldId id="327"/>
            <p14:sldId id="328"/>
            <p14:sldId id="337"/>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5" autoAdjust="0"/>
    <p:restoredTop sz="94694"/>
  </p:normalViewPr>
  <p:slideViewPr>
    <p:cSldViewPr snapToGrid="0" snapToObjects="1">
      <p:cViewPr varScale="1">
        <p:scale>
          <a:sx n="72" d="100"/>
          <a:sy n="72" d="100"/>
        </p:scale>
        <p:origin x="9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04861-5171-B74C-AA4E-9E02D7BF9E47}" type="datetimeFigureOut">
              <a:rPr lang="nl-NL" smtClean="0"/>
              <a:t>3-9-2024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5963D-F693-424D-B6F4-9D0D88A3F65C}" type="slidenum">
              <a:rPr lang="nl-NL" smtClean="0"/>
              <a:t>‹nr.›</a:t>
            </a:fld>
            <a:endParaRPr lang="nl-NL"/>
          </a:p>
        </p:txBody>
      </p:sp>
    </p:spTree>
    <p:extLst>
      <p:ext uri="{BB962C8B-B14F-4D97-AF65-F5344CB8AC3E}">
        <p14:creationId xmlns:p14="http://schemas.microsoft.com/office/powerpoint/2010/main" val="371586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55300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08953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182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5975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9BD3B21-D7F7-A84E-A142-9E83FF23AB21}" type="datetimeFigureOut">
              <a:rPr lang="nl-NL" smtClean="0"/>
              <a:t>3-9-2024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20077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388604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9BD3B21-D7F7-A84E-A142-9E83FF23AB21}" type="datetimeFigureOut">
              <a:rPr lang="nl-NL" smtClean="0"/>
              <a:t>3-9-2024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291679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9BD3B21-D7F7-A84E-A142-9E83FF23AB21}" type="datetimeFigureOut">
              <a:rPr lang="nl-NL" smtClean="0"/>
              <a:t>3-9-2024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370759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D3B21-D7F7-A84E-A142-9E83FF23AB21}" type="datetimeFigureOut">
              <a:rPr lang="nl-NL" smtClean="0"/>
              <a:t>3-9-2024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281876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6088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9BD3B21-D7F7-A84E-A142-9E83FF23AB21}" type="datetimeFigureOut">
              <a:rPr lang="nl-NL" smtClean="0"/>
              <a:t>3-9-2024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286001F-BB43-E24F-968C-E9EB1C86818F}" type="slidenum">
              <a:rPr lang="nl-NL" smtClean="0"/>
              <a:t>‹nr.›</a:t>
            </a:fld>
            <a:endParaRPr lang="nl-NL"/>
          </a:p>
        </p:txBody>
      </p:sp>
    </p:spTree>
    <p:extLst>
      <p:ext uri="{BB962C8B-B14F-4D97-AF65-F5344CB8AC3E}">
        <p14:creationId xmlns:p14="http://schemas.microsoft.com/office/powerpoint/2010/main" val="147729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D3B21-D7F7-A84E-A142-9E83FF23AB21}" type="datetimeFigureOut">
              <a:rPr lang="nl-NL" smtClean="0"/>
              <a:t>3-9-2024</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6001F-BB43-E24F-968C-E9EB1C86818F}" type="slidenum">
              <a:rPr lang="nl-NL" smtClean="0"/>
              <a:t>‹nr.›</a:t>
            </a:fld>
            <a:endParaRPr lang="nl-NL"/>
          </a:p>
        </p:txBody>
      </p:sp>
    </p:spTree>
    <p:extLst>
      <p:ext uri="{BB962C8B-B14F-4D97-AF65-F5344CB8AC3E}">
        <p14:creationId xmlns:p14="http://schemas.microsoft.com/office/powerpoint/2010/main" val="302788554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9.emf"/><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Afbeelding met bol, schermopname, planeet, Universum&#10;&#10;Automatisch gegenereerde beschrijving">
            <a:extLst>
              <a:ext uri="{FF2B5EF4-FFF2-40B4-BE49-F238E27FC236}">
                <a16:creationId xmlns:a16="http://schemas.microsoft.com/office/drawing/2014/main" id="{5C7437AA-210D-6D48-A59F-6E7765853E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pic>
        <p:nvPicPr>
          <p:cNvPr id="7" name="Afbeelding 6">
            <a:extLst>
              <a:ext uri="{FF2B5EF4-FFF2-40B4-BE49-F238E27FC236}">
                <a16:creationId xmlns:a16="http://schemas.microsoft.com/office/drawing/2014/main" id="{303F5B3A-5F6E-3048-BE6E-12A480E2A8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39388" y="1223634"/>
            <a:ext cx="3460652" cy="816839"/>
          </a:xfrm>
          <a:prstGeom prst="rect">
            <a:avLst/>
          </a:prstGeom>
        </p:spPr>
      </p:pic>
      <p:sp>
        <p:nvSpPr>
          <p:cNvPr id="10" name="Ondertitel 2">
            <a:extLst>
              <a:ext uri="{FF2B5EF4-FFF2-40B4-BE49-F238E27FC236}">
                <a16:creationId xmlns:a16="http://schemas.microsoft.com/office/drawing/2014/main" id="{341694D1-7308-F549-906B-0398D867BB63}"/>
              </a:ext>
            </a:extLst>
          </p:cNvPr>
          <p:cNvSpPr txBox="1">
            <a:spLocks/>
          </p:cNvSpPr>
          <p:nvPr/>
        </p:nvSpPr>
        <p:spPr>
          <a:xfrm>
            <a:off x="2725361" y="2848182"/>
            <a:ext cx="13646149" cy="20185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1500" b="1" dirty="0">
              <a:solidFill>
                <a:srgbClr val="0038FF"/>
              </a:solidFill>
            </a:endParaRPr>
          </a:p>
        </p:txBody>
      </p:sp>
      <p:sp>
        <p:nvSpPr>
          <p:cNvPr id="20" name="Tekstvak 19">
            <a:extLst>
              <a:ext uri="{FF2B5EF4-FFF2-40B4-BE49-F238E27FC236}">
                <a16:creationId xmlns:a16="http://schemas.microsoft.com/office/drawing/2014/main" id="{C74FAC3B-4F57-B64E-89B5-7E63D6554610}"/>
              </a:ext>
            </a:extLst>
          </p:cNvPr>
          <p:cNvSpPr txBox="1"/>
          <p:nvPr/>
        </p:nvSpPr>
        <p:spPr>
          <a:xfrm>
            <a:off x="889168" y="2812865"/>
            <a:ext cx="10883787" cy="2923877"/>
          </a:xfrm>
          <a:prstGeom prst="rect">
            <a:avLst/>
          </a:prstGeom>
          <a:noFill/>
        </p:spPr>
        <p:txBody>
          <a:bodyPr wrap="square" rtlCol="0">
            <a:spAutoFit/>
          </a:bodyPr>
          <a:lstStyle/>
          <a:p>
            <a:r>
              <a:rPr lang="nl-NL" sz="10000" b="1" dirty="0">
                <a:solidFill>
                  <a:srgbClr val="FFFFFF"/>
                </a:solidFill>
                <a:effectLst/>
                <a:latin typeface="Calibri" panose="020F0502020204030204" pitchFamily="34" charset="0"/>
                <a:cs typeface="Calibri" panose="020F0502020204030204" pitchFamily="34" charset="0"/>
              </a:rPr>
              <a:t>RUIMTEREIZIGERS</a:t>
            </a:r>
          </a:p>
          <a:p>
            <a:r>
              <a:rPr lang="nl-NL" sz="4400" b="1" dirty="0">
                <a:solidFill>
                  <a:srgbClr val="FFFFFF"/>
                </a:solidFill>
                <a:effectLst/>
                <a:latin typeface="Calibri" panose="020F0502020204030204" pitchFamily="34" charset="0"/>
                <a:cs typeface="Calibri" panose="020F0502020204030204" pitchFamily="34" charset="0"/>
              </a:rPr>
              <a:t>lesbrief PLANEET PO </a:t>
            </a:r>
            <a:r>
              <a:rPr lang="nl-NL" sz="4400" b="1" dirty="0">
                <a:solidFill>
                  <a:srgbClr val="FFFFFF"/>
                </a:solidFill>
                <a:latin typeface="Calibri" panose="020F0502020204030204" pitchFamily="34" charset="0"/>
                <a:cs typeface="Calibri" panose="020F0502020204030204" pitchFamily="34" charset="0"/>
              </a:rPr>
              <a:t>7</a:t>
            </a:r>
            <a:r>
              <a:rPr lang="nl-NL" sz="4400" b="1" dirty="0">
                <a:solidFill>
                  <a:srgbClr val="FFFFFF"/>
                </a:solidFill>
                <a:effectLst/>
                <a:latin typeface="Calibri" panose="020F0502020204030204" pitchFamily="34" charset="0"/>
                <a:cs typeface="Calibri" panose="020F0502020204030204" pitchFamily="34" charset="0"/>
              </a:rPr>
              <a:t> - 8, VO 1 - 2</a:t>
            </a:r>
          </a:p>
          <a:p>
            <a:endParaRPr lang="nl-NL" sz="4000" dirty="0"/>
          </a:p>
        </p:txBody>
      </p:sp>
    </p:spTree>
    <p:extLst>
      <p:ext uri="{BB962C8B-B14F-4D97-AF65-F5344CB8AC3E}">
        <p14:creationId xmlns:p14="http://schemas.microsoft.com/office/powerpoint/2010/main" val="13218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778983" y="2688190"/>
            <a:ext cx="5956864" cy="2862322"/>
          </a:xfrm>
          <a:prstGeom prst="rect">
            <a:avLst/>
          </a:prstGeom>
          <a:noFill/>
        </p:spPr>
        <p:txBody>
          <a:bodyPr wrap="square" rtlCol="0">
            <a:spAutoFit/>
          </a:bodyPr>
          <a:lstStyle/>
          <a:p>
            <a:r>
              <a:rPr lang="nl-NL" dirty="0">
                <a:solidFill>
                  <a:schemeClr val="bg1"/>
                </a:solidFill>
              </a:rPr>
              <a:t>Ontwerp en maak je eigen kleurrijke planeet met behulp van verf, pastelkrijt en potlood. Gebruik deze materialen om textuur en diepte aan je planeet toe te voegen. Maak meerdere planeten en kies de beste uit. Vervolgens breng je </a:t>
            </a:r>
            <a:r>
              <a:rPr lang="nl-NL" dirty="0" err="1">
                <a:solidFill>
                  <a:schemeClr val="bg1"/>
                </a:solidFill>
              </a:rPr>
              <a:t>LED-verlichting</a:t>
            </a:r>
            <a:r>
              <a:rPr lang="nl-NL" dirty="0">
                <a:solidFill>
                  <a:schemeClr val="bg1"/>
                </a:solidFill>
              </a:rPr>
              <a:t> aan, zodat je planeet licht gaat geven en straalt.</a:t>
            </a:r>
          </a:p>
          <a:p>
            <a:endParaRPr lang="nl-NL" dirty="0">
              <a:solidFill>
                <a:schemeClr val="bg1"/>
              </a:solidFill>
            </a:endParaRPr>
          </a:p>
          <a:p>
            <a:r>
              <a:rPr lang="nl-NL" dirty="0">
                <a:solidFill>
                  <a:schemeClr val="bg1"/>
                </a:solidFill>
              </a:rPr>
              <a:t>Jouw kunstwerk wordt samen met alle andere </a:t>
            </a:r>
            <a:r>
              <a:rPr lang="nl-NL" dirty="0" err="1">
                <a:solidFill>
                  <a:schemeClr val="bg1"/>
                </a:solidFill>
              </a:rPr>
              <a:t>planetenals</a:t>
            </a:r>
            <a:r>
              <a:rPr lang="nl-NL" dirty="0">
                <a:solidFill>
                  <a:schemeClr val="bg1"/>
                </a:solidFill>
              </a:rPr>
              <a:t> één van de kunstwerken tentoongesteld tijdens GLOW Helmond! </a:t>
            </a:r>
          </a:p>
        </p:txBody>
      </p:sp>
      <p:pic>
        <p:nvPicPr>
          <p:cNvPr id="11" name="Afbeelding 10" descr="Afbeelding met tekst, illustratie&#10;&#10;Automatisch gegenereerde beschrijving">
            <a:extLst>
              <a:ext uri="{FF2B5EF4-FFF2-40B4-BE49-F238E27FC236}">
                <a16:creationId xmlns:a16="http://schemas.microsoft.com/office/drawing/2014/main" id="{AC069CE0-20C0-B842-A3FE-94EFC390BB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983" y="1475125"/>
            <a:ext cx="4257173" cy="1213065"/>
          </a:xfrm>
          <a:prstGeom prst="rect">
            <a:avLst/>
          </a:prstGeom>
        </p:spPr>
      </p:pic>
    </p:spTree>
    <p:extLst>
      <p:ext uri="{BB962C8B-B14F-4D97-AF65-F5344CB8AC3E}">
        <p14:creationId xmlns:p14="http://schemas.microsoft.com/office/powerpoint/2010/main" val="732542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7249B3C-DC42-6144-BF7C-2188F40FED78}"/>
              </a:ext>
            </a:extLst>
          </p:cNvPr>
          <p:cNvSpPr txBox="1"/>
          <p:nvPr/>
        </p:nvSpPr>
        <p:spPr>
          <a:xfrm>
            <a:off x="598981" y="1374672"/>
            <a:ext cx="7372353" cy="4707827"/>
          </a:xfrm>
          <a:prstGeom prst="rect">
            <a:avLst/>
          </a:prstGeom>
          <a:noFill/>
        </p:spPr>
        <p:txBody>
          <a:bodyPr wrap="square" rtlCol="0">
            <a:spAutoFit/>
          </a:bodyPr>
          <a:lstStyle/>
          <a:p>
            <a:pPr>
              <a:lnSpc>
                <a:spcPct val="107000"/>
              </a:lnSpc>
              <a:spcAft>
                <a:spcPts val="800"/>
              </a:spcAft>
            </a:pPr>
            <a:r>
              <a:rPr lang="nl-NL" sz="1800" b="1" kern="100" dirty="0">
                <a:solidFill>
                  <a:schemeClr val="bg1"/>
                </a:solidFill>
                <a:effectLst/>
                <a:latin typeface="Aptos"/>
                <a:ea typeface="Aptos"/>
                <a:cs typeface="Times New Roman" panose="02020603050405020304" pitchFamily="18" charset="0"/>
              </a:rPr>
              <a:t>Hoe teken je een platte planeet zodat hij bol lijkt.</a:t>
            </a:r>
          </a:p>
          <a:p>
            <a:endParaRPr lang="nl-NL" b="1" dirty="0">
              <a:solidFill>
                <a:schemeClr val="bg1"/>
              </a:solidFill>
            </a:endParaRPr>
          </a:p>
          <a:p>
            <a:pPr>
              <a:buFont typeface="Arial" panose="020B0604020202020204" pitchFamily="34" charset="0"/>
              <a:buChar char="•"/>
            </a:pPr>
            <a:r>
              <a:rPr lang="nl-NL" b="1" dirty="0">
                <a:solidFill>
                  <a:schemeClr val="bg1"/>
                </a:solidFill>
              </a:rPr>
              <a:t>Stap 1:</a:t>
            </a:r>
            <a:r>
              <a:rPr lang="nl-NL" dirty="0">
                <a:solidFill>
                  <a:schemeClr val="bg1"/>
                </a:solidFill>
              </a:rPr>
              <a:t> Begin met het schilderen van een cirkel op je papier. Gebruik een brede kwast om de </a:t>
            </a:r>
            <a:r>
              <a:rPr lang="nl-NL" dirty="0" err="1">
                <a:solidFill>
                  <a:schemeClr val="bg1"/>
                </a:solidFill>
              </a:rPr>
              <a:t>basislaag</a:t>
            </a:r>
            <a:r>
              <a:rPr lang="nl-NL" dirty="0">
                <a:solidFill>
                  <a:schemeClr val="bg1"/>
                </a:solidFill>
              </a:rPr>
              <a:t> aan te brengen. </a:t>
            </a:r>
          </a:p>
          <a:p>
            <a:pPr>
              <a:buFont typeface="Arial" panose="020B0604020202020204" pitchFamily="34" charset="0"/>
              <a:buChar char="•"/>
            </a:pPr>
            <a:endParaRPr lang="nl-NL" sz="800" b="1" dirty="0">
              <a:solidFill>
                <a:schemeClr val="bg1"/>
              </a:solidFill>
            </a:endParaRPr>
          </a:p>
          <a:p>
            <a:pPr>
              <a:buFont typeface="Arial" panose="020B0604020202020204" pitchFamily="34" charset="0"/>
              <a:buChar char="•"/>
            </a:pPr>
            <a:r>
              <a:rPr lang="nl-NL" b="1" dirty="0">
                <a:solidFill>
                  <a:schemeClr val="bg1"/>
                </a:solidFill>
              </a:rPr>
              <a:t>Stap 2:</a:t>
            </a:r>
            <a:r>
              <a:rPr lang="nl-NL" dirty="0">
                <a:solidFill>
                  <a:schemeClr val="bg1"/>
                </a:solidFill>
              </a:rPr>
              <a:t> Voeg schaduwen toe aan één kant van de planeet met een donkere tint van dezelfde kleur. Dit laat de planeet er bol uitzien.</a:t>
            </a:r>
          </a:p>
          <a:p>
            <a:pPr>
              <a:buFont typeface="Arial" panose="020B0604020202020204" pitchFamily="34" charset="0"/>
              <a:buChar char="•"/>
            </a:pPr>
            <a:endParaRPr lang="nl-NL" sz="800" dirty="0">
              <a:solidFill>
                <a:schemeClr val="bg1"/>
              </a:solidFill>
            </a:endParaRPr>
          </a:p>
          <a:p>
            <a:pPr>
              <a:buFont typeface="Arial" panose="020B0604020202020204" pitchFamily="34" charset="0"/>
              <a:buChar char="•"/>
            </a:pPr>
            <a:r>
              <a:rPr lang="nl-NL" b="1" dirty="0">
                <a:solidFill>
                  <a:schemeClr val="bg1"/>
                </a:solidFill>
              </a:rPr>
              <a:t>Stap 3:</a:t>
            </a:r>
            <a:r>
              <a:rPr lang="nl-NL" dirty="0">
                <a:solidFill>
                  <a:schemeClr val="bg1"/>
                </a:solidFill>
              </a:rPr>
              <a:t> Gebruik een lichtere tint van de basiskleur om de andere kant van de planeet op te lichten. Dit laat het lijken alsof het licht op de planeet schijnt.</a:t>
            </a:r>
          </a:p>
          <a:p>
            <a:pPr>
              <a:buFont typeface="Arial" panose="020B0604020202020204" pitchFamily="34" charset="0"/>
              <a:buChar char="•"/>
            </a:pPr>
            <a:endParaRPr lang="nl-NL" sz="800" dirty="0">
              <a:solidFill>
                <a:schemeClr val="bg1"/>
              </a:solidFill>
            </a:endParaRPr>
          </a:p>
          <a:p>
            <a:pPr>
              <a:buFont typeface="Arial" panose="020B0604020202020204" pitchFamily="34" charset="0"/>
              <a:buChar char="•"/>
            </a:pPr>
            <a:r>
              <a:rPr lang="nl-NL" b="1" dirty="0">
                <a:solidFill>
                  <a:schemeClr val="bg1"/>
                </a:solidFill>
              </a:rPr>
              <a:t>Stap 4:</a:t>
            </a:r>
            <a:r>
              <a:rPr lang="nl-NL" dirty="0">
                <a:solidFill>
                  <a:schemeClr val="bg1"/>
                </a:solidFill>
              </a:rPr>
              <a:t> Voeg met een fijne kwast stipjes, banen of kleine cirkels toe.</a:t>
            </a:r>
          </a:p>
          <a:p>
            <a:pPr>
              <a:buFont typeface="Arial" panose="020B0604020202020204" pitchFamily="34" charset="0"/>
              <a:buChar char="•"/>
            </a:pPr>
            <a:endParaRPr lang="nl-NL" sz="800" dirty="0">
              <a:solidFill>
                <a:schemeClr val="bg1"/>
              </a:solidFill>
            </a:endParaRPr>
          </a:p>
          <a:p>
            <a:pPr>
              <a:buFont typeface="Arial" panose="020B0604020202020204" pitchFamily="34" charset="0"/>
              <a:buChar char="•"/>
            </a:pPr>
            <a:r>
              <a:rPr lang="nl-NL" b="1" dirty="0">
                <a:solidFill>
                  <a:schemeClr val="bg1"/>
                </a:solidFill>
              </a:rPr>
              <a:t>Stap 5:</a:t>
            </a:r>
            <a:r>
              <a:rPr lang="nl-NL" dirty="0">
                <a:solidFill>
                  <a:schemeClr val="bg1"/>
                </a:solidFill>
              </a:rPr>
              <a:t> Voeg donkere kleuren toe aan met krijt om schaduw te creëren. Veeg het krijt zachtjes uit om een geleidelijke overgang te maken.</a:t>
            </a:r>
          </a:p>
          <a:p>
            <a:pPr>
              <a:buFont typeface="Arial" panose="020B0604020202020204" pitchFamily="34" charset="0"/>
              <a:buChar char="•"/>
            </a:pPr>
            <a:endParaRPr lang="nl-NL" sz="800" b="1" dirty="0">
              <a:solidFill>
                <a:schemeClr val="bg1"/>
              </a:solidFill>
            </a:endParaRPr>
          </a:p>
          <a:p>
            <a:pPr>
              <a:buFont typeface="Arial" panose="020B0604020202020204" pitchFamily="34" charset="0"/>
              <a:buChar char="•"/>
            </a:pPr>
            <a:r>
              <a:rPr lang="nl-NL" b="1" dirty="0">
                <a:solidFill>
                  <a:schemeClr val="bg1"/>
                </a:solidFill>
              </a:rPr>
              <a:t>Stap 6:</a:t>
            </a:r>
            <a:r>
              <a:rPr lang="nl-NL" dirty="0">
                <a:solidFill>
                  <a:schemeClr val="bg1"/>
                </a:solidFill>
              </a:rPr>
              <a:t> Teken met een dunne pastelkrijt of een potlood lijnen of kraters om details aan de planeet toe te voegen.</a:t>
            </a:r>
          </a:p>
          <a:p>
            <a:endParaRPr lang="nl-NL" dirty="0">
              <a:solidFill>
                <a:schemeClr val="bg1"/>
              </a:solidFill>
            </a:endParaRPr>
          </a:p>
        </p:txBody>
      </p:sp>
      <p:pic>
        <p:nvPicPr>
          <p:cNvPr id="3" name="Afbeelding 2">
            <a:extLst>
              <a:ext uri="{FF2B5EF4-FFF2-40B4-BE49-F238E27FC236}">
                <a16:creationId xmlns:a16="http://schemas.microsoft.com/office/drawing/2014/main" id="{87AD369E-7026-BA42-8B5C-74F6B992EB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4" name="Afbeelding 3" descr="Afbeelding met cirkel, bol, Kleurrijkheid, kunst&#10;&#10;Automatisch gegenereerde beschrijving">
            <a:extLst>
              <a:ext uri="{FF2B5EF4-FFF2-40B4-BE49-F238E27FC236}">
                <a16:creationId xmlns:a16="http://schemas.microsoft.com/office/drawing/2014/main" id="{8D26DB91-1F42-FF48-A527-BFBA25532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034514" y="1915819"/>
            <a:ext cx="5785926" cy="4010434"/>
          </a:xfrm>
          <a:prstGeom prst="rect">
            <a:avLst/>
          </a:prstGeom>
        </p:spPr>
      </p:pic>
      <p:sp>
        <p:nvSpPr>
          <p:cNvPr id="5" name="Tekstvak 4">
            <a:extLst>
              <a:ext uri="{FF2B5EF4-FFF2-40B4-BE49-F238E27FC236}">
                <a16:creationId xmlns:a16="http://schemas.microsoft.com/office/drawing/2014/main" id="{712099C4-FDF1-2B45-8FD4-981177CA4B25}"/>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Tree>
    <p:extLst>
      <p:ext uri="{BB962C8B-B14F-4D97-AF65-F5344CB8AC3E}">
        <p14:creationId xmlns:p14="http://schemas.microsoft.com/office/powerpoint/2010/main" val="101641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verbruiksartikelen voor kantoor, overdekt, Keukengerei, muur&#10;&#10;Automatisch gegenereerde beschrijving">
            <a:extLst>
              <a:ext uri="{FF2B5EF4-FFF2-40B4-BE49-F238E27FC236}">
                <a16:creationId xmlns:a16="http://schemas.microsoft.com/office/drawing/2014/main" id="{C2AABFF5-3BF2-3E4F-B989-8DCE893F57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249" y="1585561"/>
            <a:ext cx="4363339" cy="3272504"/>
          </a:xfrm>
          <a:prstGeom prst="rect">
            <a:avLst/>
          </a:prstGeom>
        </p:spPr>
      </p:pic>
      <p:pic>
        <p:nvPicPr>
          <p:cNvPr id="10" name="Afbeelding 9" descr="Afbeelding met bord, tafelgerei, persoon, Plat bord&#10;&#10;Automatisch gegenereerde beschrijving">
            <a:extLst>
              <a:ext uri="{FF2B5EF4-FFF2-40B4-BE49-F238E27FC236}">
                <a16:creationId xmlns:a16="http://schemas.microsoft.com/office/drawing/2014/main" id="{380EEAD8-E47F-7246-B111-C3C06F4869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175" y="1585562"/>
            <a:ext cx="4363339" cy="3272504"/>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920045"/>
            <a:ext cx="4548264" cy="923330"/>
          </a:xfrm>
          <a:prstGeom prst="rect">
            <a:avLst/>
          </a:prstGeom>
          <a:noFill/>
        </p:spPr>
        <p:txBody>
          <a:bodyPr wrap="square">
            <a:spAutoFit/>
          </a:bodyPr>
          <a:lstStyle/>
          <a:p>
            <a:r>
              <a:rPr lang="nl-NL" dirty="0">
                <a:solidFill>
                  <a:schemeClr val="bg1"/>
                </a:solidFill>
                <a:effectLst/>
              </a:rPr>
              <a:t>Bepaal het midden van het bordje en trek een lijn naar de rand.</a:t>
            </a:r>
          </a:p>
          <a:p>
            <a:endParaRPr lang="nl-NL" dirty="0">
              <a:solidFill>
                <a:schemeClr val="bg1"/>
              </a:solidFill>
            </a:endParaRPr>
          </a:p>
        </p:txBody>
      </p:sp>
      <p:sp>
        <p:nvSpPr>
          <p:cNvPr id="26" name="Tekstvak 25">
            <a:extLst>
              <a:ext uri="{FF2B5EF4-FFF2-40B4-BE49-F238E27FC236}">
                <a16:creationId xmlns:a16="http://schemas.microsoft.com/office/drawing/2014/main" id="{B2A4583E-38A4-AE40-8C6A-48451AFEF54B}"/>
              </a:ext>
            </a:extLst>
          </p:cNvPr>
          <p:cNvSpPr txBox="1"/>
          <p:nvPr/>
        </p:nvSpPr>
        <p:spPr>
          <a:xfrm>
            <a:off x="5802516" y="4920045"/>
            <a:ext cx="4548264" cy="369332"/>
          </a:xfrm>
          <a:prstGeom prst="rect">
            <a:avLst/>
          </a:prstGeom>
          <a:noFill/>
        </p:spPr>
        <p:txBody>
          <a:bodyPr wrap="square">
            <a:spAutoFit/>
          </a:bodyPr>
          <a:lstStyle/>
          <a:p>
            <a:r>
              <a:rPr lang="nl-NL" dirty="0">
                <a:solidFill>
                  <a:schemeClr val="bg1"/>
                </a:solidFill>
                <a:effectLst/>
              </a:rPr>
              <a:t>Knip het bordje in tot het midden.</a:t>
            </a:r>
          </a:p>
        </p:txBody>
      </p:sp>
    </p:spTree>
    <p:extLst>
      <p:ext uri="{BB962C8B-B14F-4D97-AF65-F5344CB8AC3E}">
        <p14:creationId xmlns:p14="http://schemas.microsoft.com/office/powerpoint/2010/main" val="318806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ersoon, vinger, muur, vasthouden&#10;&#10;Automatisch gegenereerde beschrijving">
            <a:extLst>
              <a:ext uri="{FF2B5EF4-FFF2-40B4-BE49-F238E27FC236}">
                <a16:creationId xmlns:a16="http://schemas.microsoft.com/office/drawing/2014/main" id="{DA4D22FA-115E-9745-8CE6-704F5ADA0A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3176" y="1585562"/>
            <a:ext cx="4363339" cy="3272505"/>
          </a:xfrm>
          <a:prstGeom prst="rect">
            <a:avLst/>
          </a:prstGeom>
        </p:spPr>
      </p:pic>
      <p:pic>
        <p:nvPicPr>
          <p:cNvPr id="4" name="Afbeelding 3" descr="Afbeelding met persoon, verbruiksartikelen voor kantoor, vasthouden, overdekt&#10;&#10;Automatisch gegenereerde beschrijving">
            <a:extLst>
              <a:ext uri="{FF2B5EF4-FFF2-40B4-BE49-F238E27FC236}">
                <a16:creationId xmlns:a16="http://schemas.microsoft.com/office/drawing/2014/main" id="{DBE4A50D-B934-7B4C-80EA-FBED0CC6C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250" y="1587578"/>
            <a:ext cx="4363339" cy="3272505"/>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920045"/>
            <a:ext cx="4548264" cy="646331"/>
          </a:xfrm>
          <a:prstGeom prst="rect">
            <a:avLst/>
          </a:prstGeom>
          <a:noFill/>
        </p:spPr>
        <p:txBody>
          <a:bodyPr wrap="square">
            <a:spAutoFit/>
          </a:bodyPr>
          <a:lstStyle/>
          <a:p>
            <a:r>
              <a:rPr lang="nl-NL" dirty="0">
                <a:solidFill>
                  <a:schemeClr val="bg1"/>
                </a:solidFill>
                <a:effectLst/>
              </a:rPr>
              <a:t>Vouw een kegel van het bordje en niet de uiteinden aan elkaar.</a:t>
            </a:r>
          </a:p>
        </p:txBody>
      </p:sp>
      <p:sp>
        <p:nvSpPr>
          <p:cNvPr id="26" name="Tekstvak 25">
            <a:extLst>
              <a:ext uri="{FF2B5EF4-FFF2-40B4-BE49-F238E27FC236}">
                <a16:creationId xmlns:a16="http://schemas.microsoft.com/office/drawing/2014/main" id="{B2A4583E-38A4-AE40-8C6A-48451AFEF54B}"/>
              </a:ext>
            </a:extLst>
          </p:cNvPr>
          <p:cNvSpPr txBox="1"/>
          <p:nvPr/>
        </p:nvSpPr>
        <p:spPr>
          <a:xfrm>
            <a:off x="5802515" y="4920045"/>
            <a:ext cx="4814297" cy="1477328"/>
          </a:xfrm>
          <a:prstGeom prst="rect">
            <a:avLst/>
          </a:prstGeom>
          <a:noFill/>
        </p:spPr>
        <p:txBody>
          <a:bodyPr wrap="square">
            <a:spAutoFit/>
          </a:bodyPr>
          <a:lstStyle/>
          <a:p>
            <a:r>
              <a:rPr lang="nl-NL" dirty="0">
                <a:solidFill>
                  <a:schemeClr val="bg1"/>
                </a:solidFill>
              </a:rPr>
              <a:t>Plaats de kegel op het witte A4-tekenpapier en trek een lijn om de kegel, een halve centimeter groter dan de diameter van de kegel. Tip: maak meerdere cirkels zodat je verschillende planeten kunt maken. Kies vervolgens de beste uit.</a:t>
            </a:r>
            <a:endParaRPr lang="nl-NL" dirty="0">
              <a:solidFill>
                <a:schemeClr val="bg1"/>
              </a:solidFill>
              <a:effectLst/>
            </a:endParaRPr>
          </a:p>
        </p:txBody>
      </p:sp>
    </p:spTree>
    <p:extLst>
      <p:ext uri="{BB962C8B-B14F-4D97-AF65-F5344CB8AC3E}">
        <p14:creationId xmlns:p14="http://schemas.microsoft.com/office/powerpoint/2010/main" val="337962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persoon, vinger, muur, vasthouden&#10;&#10;Automatisch gegenereerde beschrijving">
            <a:extLst>
              <a:ext uri="{FF2B5EF4-FFF2-40B4-BE49-F238E27FC236}">
                <a16:creationId xmlns:a16="http://schemas.microsoft.com/office/drawing/2014/main" id="{DA4D22FA-115E-9745-8CE6-704F5ADA0A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3176" y="1585562"/>
            <a:ext cx="4363339" cy="3272505"/>
          </a:xfrm>
          <a:prstGeom prst="rect">
            <a:avLst/>
          </a:prstGeom>
        </p:spPr>
      </p:pic>
      <p:pic>
        <p:nvPicPr>
          <p:cNvPr id="4" name="Afbeelding 3" descr="Afbeelding met persoon, verbruiksartikelen voor kantoor, vasthouden, overdekt&#10;&#10;Automatisch gegenereerde beschrijving">
            <a:extLst>
              <a:ext uri="{FF2B5EF4-FFF2-40B4-BE49-F238E27FC236}">
                <a16:creationId xmlns:a16="http://schemas.microsoft.com/office/drawing/2014/main" id="{DBE4A50D-B934-7B4C-80EA-FBED0CC6C6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250" y="1587578"/>
            <a:ext cx="4363339" cy="3272505"/>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885145"/>
            <a:ext cx="4548264" cy="2031325"/>
          </a:xfrm>
          <a:prstGeom prst="rect">
            <a:avLst/>
          </a:prstGeom>
          <a:noFill/>
        </p:spPr>
        <p:txBody>
          <a:bodyPr wrap="square">
            <a:spAutoFit/>
          </a:bodyPr>
          <a:lstStyle/>
          <a:p>
            <a:r>
              <a:rPr lang="nl-NL" dirty="0">
                <a:solidFill>
                  <a:schemeClr val="bg1"/>
                </a:solidFill>
              </a:rPr>
              <a:t>Begin met het schilderen van een cirkel op je papier. Gebruik een brede kwast om de basis- laag aan te brengen. Voeg schaduwen toe aan één kant van de planeet met een donkere tint van dezelfde kleur. Dit laat de planeet er bol uitzien.</a:t>
            </a:r>
          </a:p>
          <a:p>
            <a:endParaRPr lang="nl-NL" dirty="0">
              <a:solidFill>
                <a:schemeClr val="bg1"/>
              </a:solidFill>
              <a:effectLst/>
            </a:endParaRPr>
          </a:p>
        </p:txBody>
      </p:sp>
      <p:sp>
        <p:nvSpPr>
          <p:cNvPr id="26" name="Tekstvak 25">
            <a:extLst>
              <a:ext uri="{FF2B5EF4-FFF2-40B4-BE49-F238E27FC236}">
                <a16:creationId xmlns:a16="http://schemas.microsoft.com/office/drawing/2014/main" id="{B2A4583E-38A4-AE40-8C6A-48451AFEF54B}"/>
              </a:ext>
            </a:extLst>
          </p:cNvPr>
          <p:cNvSpPr txBox="1"/>
          <p:nvPr/>
        </p:nvSpPr>
        <p:spPr>
          <a:xfrm>
            <a:off x="5802516" y="4885145"/>
            <a:ext cx="4548264" cy="1477328"/>
          </a:xfrm>
          <a:prstGeom prst="rect">
            <a:avLst/>
          </a:prstGeom>
          <a:noFill/>
        </p:spPr>
        <p:txBody>
          <a:bodyPr wrap="square">
            <a:spAutoFit/>
          </a:bodyPr>
          <a:lstStyle/>
          <a:p>
            <a:r>
              <a:rPr lang="nl-NL" dirty="0">
                <a:solidFill>
                  <a:schemeClr val="bg1"/>
                </a:solidFill>
                <a:effectLst/>
              </a:rPr>
              <a:t>Gebruik niet teveel water. Je papier gaat dan minder bobbelen en je krijgt fellere kleuren. </a:t>
            </a:r>
            <a:r>
              <a:rPr lang="nl-NL" dirty="0">
                <a:solidFill>
                  <a:schemeClr val="bg1"/>
                </a:solidFill>
              </a:rPr>
              <a:t>Voeg met een fijne kwast stipjes, banen of kleine cirkels toe.</a:t>
            </a:r>
          </a:p>
          <a:p>
            <a:endParaRPr lang="nl-NL" dirty="0">
              <a:solidFill>
                <a:schemeClr val="bg1"/>
              </a:solidFill>
              <a:effectLst/>
            </a:endParaRPr>
          </a:p>
        </p:txBody>
      </p:sp>
      <p:pic>
        <p:nvPicPr>
          <p:cNvPr id="5" name="Afbeelding 4" descr="Afbeelding met Kinderkunst, verbruiksartikelen voor kantoor, overdekt, kunst&#10;&#10;Automatisch gegenereerde beschrijving">
            <a:extLst>
              <a:ext uri="{FF2B5EF4-FFF2-40B4-BE49-F238E27FC236}">
                <a16:creationId xmlns:a16="http://schemas.microsoft.com/office/drawing/2014/main" id="{CC33B882-DEB6-3B41-9FA9-3116DBEDCF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1298956" y="1585561"/>
            <a:ext cx="4363338" cy="3272504"/>
          </a:xfrm>
          <a:prstGeom prst="rect">
            <a:avLst/>
          </a:prstGeom>
        </p:spPr>
      </p:pic>
      <p:pic>
        <p:nvPicPr>
          <p:cNvPr id="10" name="Afbeelding 9" descr="Afbeelding met kunst, tafelgerei, Kinderkunst, bord&#10;&#10;Automatisch gegenereerde beschrijving">
            <a:extLst>
              <a:ext uri="{FF2B5EF4-FFF2-40B4-BE49-F238E27FC236}">
                <a16:creationId xmlns:a16="http://schemas.microsoft.com/office/drawing/2014/main" id="{E25FFC07-871C-7F41-A35B-E4E1E8618A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5894880" y="1585560"/>
            <a:ext cx="4363338" cy="3272504"/>
          </a:xfrm>
          <a:prstGeom prst="rect">
            <a:avLst/>
          </a:prstGeom>
        </p:spPr>
      </p:pic>
    </p:spTree>
    <p:extLst>
      <p:ext uri="{BB962C8B-B14F-4D97-AF65-F5344CB8AC3E}">
        <p14:creationId xmlns:p14="http://schemas.microsoft.com/office/powerpoint/2010/main" val="197983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839A1CB-CF3A-9B4B-8FCA-414B7F8F02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6" name="Afbeelding 5" descr="Afbeelding met tekenfilm&#10;&#10;Automatisch gegenereerde beschrijving">
            <a:extLst>
              <a:ext uri="{FF2B5EF4-FFF2-40B4-BE49-F238E27FC236}">
                <a16:creationId xmlns:a16="http://schemas.microsoft.com/office/drawing/2014/main" id="{34FB45D4-CF32-434D-9A69-57E5EC14C0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58364"/>
            <a:ext cx="4837440" cy="5143500"/>
          </a:xfrm>
          <a:prstGeom prst="rect">
            <a:avLst/>
          </a:prstGeom>
        </p:spPr>
      </p:pic>
      <p:pic>
        <p:nvPicPr>
          <p:cNvPr id="8" name="Afbeelding 7" descr="Afbeelding met tekst, illustratie&#10;&#10;Automatisch gegenereerde beschrijving">
            <a:extLst>
              <a:ext uri="{FF2B5EF4-FFF2-40B4-BE49-F238E27FC236}">
                <a16:creationId xmlns:a16="http://schemas.microsoft.com/office/drawing/2014/main" id="{FDEE29FA-83A8-D245-88DC-933577301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94712" y="2678189"/>
            <a:ext cx="9134598" cy="2922336"/>
          </a:xfrm>
          <a:prstGeom prst="rect">
            <a:avLst/>
          </a:prstGeom>
        </p:spPr>
      </p:pic>
    </p:spTree>
    <p:extLst>
      <p:ext uri="{BB962C8B-B14F-4D97-AF65-F5344CB8AC3E}">
        <p14:creationId xmlns:p14="http://schemas.microsoft.com/office/powerpoint/2010/main" val="2810131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8E989CE0-A03E-2447-A7EF-3BA31DB1BF3F}"/>
              </a:ext>
            </a:extLst>
          </p:cNvPr>
          <p:cNvSpPr/>
          <p:nvPr/>
        </p:nvSpPr>
        <p:spPr>
          <a:xfrm>
            <a:off x="629556" y="1379391"/>
            <a:ext cx="7850486" cy="4247317"/>
          </a:xfrm>
          <a:prstGeom prst="rect">
            <a:avLst/>
          </a:prstGeom>
        </p:spPr>
        <p:txBody>
          <a:bodyPr wrap="square">
            <a:spAutoFit/>
          </a:bodyPr>
          <a:lstStyle/>
          <a:p>
            <a:r>
              <a:rPr lang="nl-NL" dirty="0">
                <a:solidFill>
                  <a:schemeClr val="bg1"/>
                </a:solidFill>
              </a:rPr>
              <a:t>Je gaat deze les je planeet afronden en voorzien van LED, zodat je planeet licht gaat geven en straalt. Maar wat is LED eigenlijk? Een LED is een speciaal soort lichtbron die elektriciteit gebruikt om licht te maken. Het is als een heel klein lampje, maar dan veel efficiënter en duurzamer.</a:t>
            </a:r>
          </a:p>
          <a:p>
            <a:endParaRPr lang="nl-NL" dirty="0">
              <a:solidFill>
                <a:schemeClr val="bg1"/>
              </a:solidFill>
            </a:endParaRPr>
          </a:p>
          <a:p>
            <a:r>
              <a:rPr lang="nl-NL" dirty="0">
                <a:solidFill>
                  <a:schemeClr val="bg1"/>
                </a:solidFill>
              </a:rPr>
              <a:t>In een LED zitten heel kleine deeltjes die elektronen worden genoemd. Deze elektronen bewegen graag rond, en wanneer we elektriciteit door de LED sturen, beginnen de elektronen te bewegen. Als ze bewegen, geven ze kleine beetjes licht af. Dat is wat we zien als het licht van de LED!</a:t>
            </a:r>
          </a:p>
          <a:p>
            <a:endParaRPr lang="nl-NL" dirty="0">
              <a:solidFill>
                <a:schemeClr val="bg1"/>
              </a:solidFill>
            </a:endParaRPr>
          </a:p>
          <a:p>
            <a:r>
              <a:rPr lang="nl-NL" dirty="0" err="1">
                <a:solidFill>
                  <a:schemeClr val="bg1"/>
                </a:solidFill>
              </a:rPr>
              <a:t>LED's</a:t>
            </a:r>
            <a:r>
              <a:rPr lang="nl-NL" dirty="0">
                <a:solidFill>
                  <a:schemeClr val="bg1"/>
                </a:solidFill>
              </a:rPr>
              <a:t> komen in verschillende kleuren omdat de elektronen verschillende hoeveelheden energie hebben. Sommige </a:t>
            </a:r>
            <a:r>
              <a:rPr lang="nl-NL" dirty="0" err="1">
                <a:solidFill>
                  <a:schemeClr val="bg1"/>
                </a:solidFill>
              </a:rPr>
              <a:t>LED's</a:t>
            </a:r>
            <a:r>
              <a:rPr lang="nl-NL" dirty="0">
                <a:solidFill>
                  <a:schemeClr val="bg1"/>
                </a:solidFill>
              </a:rPr>
              <a:t> hebben elektronen met veel energie, wat ons blauw licht geeft. Andere hebben elektronen met minder energie, wat rood licht geeft. Met deze drie kleuren kun je alle kleuren van de regenboog maken!</a:t>
            </a:r>
          </a:p>
        </p:txBody>
      </p:sp>
      <p:pic>
        <p:nvPicPr>
          <p:cNvPr id="3" name="Afbeelding 2">
            <a:extLst>
              <a:ext uri="{FF2B5EF4-FFF2-40B4-BE49-F238E27FC236}">
                <a16:creationId xmlns:a16="http://schemas.microsoft.com/office/drawing/2014/main" id="{89073445-29B0-1644-A1A6-B37B4A97F5A8}"/>
              </a:ext>
            </a:extLst>
          </p:cNvPr>
          <p:cNvPicPr>
            <a:picLocks noChangeAspect="1"/>
          </p:cNvPicPr>
          <p:nvPr/>
        </p:nvPicPr>
        <p:blipFill>
          <a:blip r:embed="rId2"/>
          <a:stretch>
            <a:fillRect/>
          </a:stretch>
        </p:blipFill>
        <p:spPr>
          <a:xfrm>
            <a:off x="8665327" y="2277264"/>
            <a:ext cx="3078088" cy="3240481"/>
          </a:xfrm>
          <a:prstGeom prst="rect">
            <a:avLst/>
          </a:prstGeom>
        </p:spPr>
      </p:pic>
      <p:pic>
        <p:nvPicPr>
          <p:cNvPr id="4" name="Afbeelding 3">
            <a:extLst>
              <a:ext uri="{FF2B5EF4-FFF2-40B4-BE49-F238E27FC236}">
                <a16:creationId xmlns:a16="http://schemas.microsoft.com/office/drawing/2014/main" id="{58FB6BEB-9A3E-C44B-9BDD-A17E40F1B60A}"/>
              </a:ext>
            </a:extLst>
          </p:cNvPr>
          <p:cNvPicPr>
            <a:picLocks noChangeAspect="1"/>
          </p:cNvPicPr>
          <p:nvPr/>
        </p:nvPicPr>
        <p:blipFill>
          <a:blip r:embed="rId3"/>
          <a:stretch>
            <a:fillRect/>
          </a:stretch>
        </p:blipFill>
        <p:spPr>
          <a:xfrm rot="20055823">
            <a:off x="9121795" y="1833099"/>
            <a:ext cx="792251" cy="344720"/>
          </a:xfrm>
          <a:prstGeom prst="rect">
            <a:avLst/>
          </a:prstGeom>
        </p:spPr>
      </p:pic>
      <p:pic>
        <p:nvPicPr>
          <p:cNvPr id="5" name="Afbeelding 4">
            <a:extLst>
              <a:ext uri="{FF2B5EF4-FFF2-40B4-BE49-F238E27FC236}">
                <a16:creationId xmlns:a16="http://schemas.microsoft.com/office/drawing/2014/main" id="{5C2BFC43-B808-CA4F-9A1E-3C356355ACE3}"/>
              </a:ext>
            </a:extLst>
          </p:cNvPr>
          <p:cNvPicPr>
            <a:picLocks noChangeAspect="1"/>
          </p:cNvPicPr>
          <p:nvPr/>
        </p:nvPicPr>
        <p:blipFill>
          <a:blip r:embed="rId4"/>
          <a:stretch>
            <a:fillRect/>
          </a:stretch>
        </p:blipFill>
        <p:spPr>
          <a:xfrm rot="11352340">
            <a:off x="8200924" y="5525663"/>
            <a:ext cx="642261" cy="670727"/>
          </a:xfrm>
          <a:prstGeom prst="rect">
            <a:avLst/>
          </a:prstGeom>
        </p:spPr>
      </p:pic>
      <p:sp>
        <p:nvSpPr>
          <p:cNvPr id="6" name="Tekstvak 5">
            <a:extLst>
              <a:ext uri="{FF2B5EF4-FFF2-40B4-BE49-F238E27FC236}">
                <a16:creationId xmlns:a16="http://schemas.microsoft.com/office/drawing/2014/main" id="{809B907D-E6A5-5A42-8322-69C863B2186A}"/>
              </a:ext>
            </a:extLst>
          </p:cNvPr>
          <p:cNvSpPr txBox="1"/>
          <p:nvPr/>
        </p:nvSpPr>
        <p:spPr>
          <a:xfrm>
            <a:off x="6584609" y="5973189"/>
            <a:ext cx="1772177" cy="369332"/>
          </a:xfrm>
          <a:prstGeom prst="rect">
            <a:avLst/>
          </a:prstGeom>
          <a:noFill/>
        </p:spPr>
        <p:txBody>
          <a:bodyPr wrap="square">
            <a:spAutoFit/>
          </a:bodyPr>
          <a:lstStyle/>
          <a:p>
            <a:r>
              <a:rPr lang="nl-NL" dirty="0">
                <a:solidFill>
                  <a:schemeClr val="bg1"/>
                </a:solidFill>
              </a:rPr>
              <a:t>Minder energie</a:t>
            </a:r>
          </a:p>
        </p:txBody>
      </p:sp>
      <p:sp>
        <p:nvSpPr>
          <p:cNvPr id="7" name="Tekstvak 6">
            <a:extLst>
              <a:ext uri="{FF2B5EF4-FFF2-40B4-BE49-F238E27FC236}">
                <a16:creationId xmlns:a16="http://schemas.microsoft.com/office/drawing/2014/main" id="{18626A94-BE2D-CB4A-B563-002CFDB02C0F}"/>
              </a:ext>
            </a:extLst>
          </p:cNvPr>
          <p:cNvSpPr txBox="1"/>
          <p:nvPr/>
        </p:nvSpPr>
        <p:spPr>
          <a:xfrm>
            <a:off x="9872678" y="1529623"/>
            <a:ext cx="1689766" cy="369332"/>
          </a:xfrm>
          <a:prstGeom prst="rect">
            <a:avLst/>
          </a:prstGeom>
          <a:noFill/>
        </p:spPr>
        <p:txBody>
          <a:bodyPr wrap="square">
            <a:spAutoFit/>
          </a:bodyPr>
          <a:lstStyle/>
          <a:p>
            <a:r>
              <a:rPr lang="nl-NL" dirty="0">
                <a:solidFill>
                  <a:schemeClr val="bg1"/>
                </a:solidFill>
              </a:rPr>
              <a:t>Meer energie</a:t>
            </a:r>
          </a:p>
        </p:txBody>
      </p:sp>
      <p:sp>
        <p:nvSpPr>
          <p:cNvPr id="8" name="Tekstvak 7">
            <a:extLst>
              <a:ext uri="{FF2B5EF4-FFF2-40B4-BE49-F238E27FC236}">
                <a16:creationId xmlns:a16="http://schemas.microsoft.com/office/drawing/2014/main" id="{3468EB25-DE4A-E24C-9B33-70EDC65204B9}"/>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LED</a:t>
            </a:r>
          </a:p>
        </p:txBody>
      </p:sp>
    </p:spTree>
    <p:extLst>
      <p:ext uri="{BB962C8B-B14F-4D97-AF65-F5344CB8AC3E}">
        <p14:creationId xmlns:p14="http://schemas.microsoft.com/office/powerpoint/2010/main" val="198631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3468EB25-DE4A-E24C-9B33-70EDC65204B9}"/>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LED</a:t>
            </a:r>
          </a:p>
        </p:txBody>
      </p:sp>
      <p:sp>
        <p:nvSpPr>
          <p:cNvPr id="9" name="Rechthoek 8">
            <a:extLst>
              <a:ext uri="{FF2B5EF4-FFF2-40B4-BE49-F238E27FC236}">
                <a16:creationId xmlns:a16="http://schemas.microsoft.com/office/drawing/2014/main" id="{8F4ADC75-FA61-EB49-BF35-869BF46454F1}"/>
              </a:ext>
            </a:extLst>
          </p:cNvPr>
          <p:cNvSpPr/>
          <p:nvPr/>
        </p:nvSpPr>
        <p:spPr>
          <a:xfrm>
            <a:off x="629556" y="1379391"/>
            <a:ext cx="7850486" cy="4247317"/>
          </a:xfrm>
          <a:prstGeom prst="rect">
            <a:avLst/>
          </a:prstGeom>
        </p:spPr>
        <p:txBody>
          <a:bodyPr wrap="square">
            <a:spAutoFit/>
          </a:bodyPr>
          <a:lstStyle/>
          <a:p>
            <a:r>
              <a:rPr lang="nl-NL" dirty="0">
                <a:solidFill>
                  <a:schemeClr val="bg1"/>
                </a:solidFill>
              </a:rPr>
              <a:t>Wat </a:t>
            </a:r>
            <a:r>
              <a:rPr lang="nl-NL" dirty="0" err="1">
                <a:solidFill>
                  <a:schemeClr val="bg1"/>
                </a:solidFill>
              </a:rPr>
              <a:t>LED's</a:t>
            </a:r>
            <a:r>
              <a:rPr lang="nl-NL" dirty="0">
                <a:solidFill>
                  <a:schemeClr val="bg1"/>
                </a:solidFill>
              </a:rPr>
              <a:t> extra cool maakt, is dat ze heel weinig elektriciteit nodig hebben om te werken, dus ze zijn erg energiezuinig. Ze worden overal gebruikt, zoals in zaklampen, op televisies, in auto's en zelfs in telefoons om ons te helpen zien en dingen op te laten lichten. Ze zijn een belangrijk onderdeel van moderne verlichting en technologie, omdat ze zuiniger en milieuvriendelijker zijn dan oudere lichtbronnen zoals gloeilampen.</a:t>
            </a:r>
          </a:p>
          <a:p>
            <a:endParaRPr lang="nl-NL" dirty="0">
              <a:solidFill>
                <a:schemeClr val="bg1"/>
              </a:solidFill>
            </a:endParaRPr>
          </a:p>
          <a:p>
            <a:r>
              <a:rPr lang="nl-NL" b="1" dirty="0">
                <a:solidFill>
                  <a:schemeClr val="bg1"/>
                </a:solidFill>
              </a:rPr>
              <a:t>Dus, in het kort, een LED werkt door elektriciteit te gebruiken om kleine deeltjes te laten bewegen, en wanneer die deeltjes bewegen, krijgen we licht! </a:t>
            </a:r>
          </a:p>
          <a:p>
            <a:endParaRPr lang="nl-NL" b="1" dirty="0">
              <a:solidFill>
                <a:schemeClr val="bg1"/>
              </a:solidFill>
            </a:endParaRPr>
          </a:p>
          <a:p>
            <a:endParaRPr lang="nl-NL" dirty="0">
              <a:solidFill>
                <a:schemeClr val="bg1"/>
              </a:solidFill>
            </a:endParaRPr>
          </a:p>
          <a:p>
            <a:endParaRPr lang="nl-NL" dirty="0">
              <a:solidFill>
                <a:schemeClr val="bg1"/>
              </a:solidFill>
            </a:endParaRPr>
          </a:p>
          <a:p>
            <a:r>
              <a:rPr lang="nl-NL">
                <a:solidFill>
                  <a:schemeClr val="bg1"/>
                </a:solidFill>
              </a:rPr>
              <a:t>Vandaag </a:t>
            </a:r>
            <a:r>
              <a:rPr lang="nl-NL" dirty="0">
                <a:solidFill>
                  <a:schemeClr val="bg1"/>
                </a:solidFill>
              </a:rPr>
              <a:t>verwerk jij precies zo’n LED in je </a:t>
            </a:r>
            <a:r>
              <a:rPr lang="nl-NL">
                <a:solidFill>
                  <a:schemeClr val="bg1"/>
                </a:solidFill>
              </a:rPr>
              <a:t>eigen planeet.</a:t>
            </a:r>
            <a:endParaRPr lang="nl-NL" dirty="0">
              <a:solidFill>
                <a:schemeClr val="bg1"/>
              </a:solidFill>
            </a:endParaRPr>
          </a:p>
          <a:p>
            <a:endParaRPr lang="nl-NL" dirty="0">
              <a:solidFill>
                <a:schemeClr val="bg1"/>
              </a:solidFill>
            </a:endParaRPr>
          </a:p>
          <a:p>
            <a:endParaRPr lang="nl-NL" dirty="0">
              <a:solidFill>
                <a:schemeClr val="bg1"/>
              </a:solidFill>
            </a:endParaRPr>
          </a:p>
        </p:txBody>
      </p:sp>
      <p:pic>
        <p:nvPicPr>
          <p:cNvPr id="10" name="Afbeelding 9">
            <a:extLst>
              <a:ext uri="{FF2B5EF4-FFF2-40B4-BE49-F238E27FC236}">
                <a16:creationId xmlns:a16="http://schemas.microsoft.com/office/drawing/2014/main" id="{1BCAC5FD-3792-AD43-89A8-10D9793389FF}"/>
              </a:ext>
            </a:extLst>
          </p:cNvPr>
          <p:cNvPicPr>
            <a:picLocks noChangeAspect="1"/>
          </p:cNvPicPr>
          <p:nvPr/>
        </p:nvPicPr>
        <p:blipFill>
          <a:blip r:embed="rId2"/>
          <a:stretch>
            <a:fillRect/>
          </a:stretch>
        </p:blipFill>
        <p:spPr>
          <a:xfrm rot="5400000">
            <a:off x="7564349" y="3135663"/>
            <a:ext cx="4959485" cy="1446942"/>
          </a:xfrm>
          <a:prstGeom prst="rect">
            <a:avLst/>
          </a:prstGeom>
        </p:spPr>
      </p:pic>
    </p:spTree>
    <p:extLst>
      <p:ext uri="{BB962C8B-B14F-4D97-AF65-F5344CB8AC3E}">
        <p14:creationId xmlns:p14="http://schemas.microsoft.com/office/powerpoint/2010/main" val="354438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ersoon, overdekt, tekening, Kinderkunst&#10;&#10;Automatisch gegenereerde beschrijving">
            <a:extLst>
              <a:ext uri="{FF2B5EF4-FFF2-40B4-BE49-F238E27FC236}">
                <a16:creationId xmlns:a16="http://schemas.microsoft.com/office/drawing/2014/main" id="{D214771E-0183-7445-8313-0A7F9B522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87251" y="1585562"/>
            <a:ext cx="4363339" cy="3281320"/>
          </a:xfrm>
          <a:prstGeom prst="rect">
            <a:avLst/>
          </a:prstGeom>
        </p:spPr>
      </p:pic>
      <p:pic>
        <p:nvPicPr>
          <p:cNvPr id="6" name="Afbeelding 5" descr="Afbeelding met tekening, persoon, Kinderkunst, overdekt&#10;&#10;Automatisch gegenereerde beschrijving">
            <a:extLst>
              <a:ext uri="{FF2B5EF4-FFF2-40B4-BE49-F238E27FC236}">
                <a16:creationId xmlns:a16="http://schemas.microsoft.com/office/drawing/2014/main" id="{23759850-6374-2448-9655-DAFEBE29AB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176" y="1585562"/>
            <a:ext cx="4375094" cy="3281320"/>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2" name="Tekstvak 11">
            <a:extLst>
              <a:ext uri="{FF2B5EF4-FFF2-40B4-BE49-F238E27FC236}">
                <a16:creationId xmlns:a16="http://schemas.microsoft.com/office/drawing/2014/main" id="{1CFBE633-351A-604C-B142-06C06B4FFC09}"/>
              </a:ext>
            </a:extLst>
          </p:cNvPr>
          <p:cNvSpPr txBox="1"/>
          <p:nvPr/>
        </p:nvSpPr>
        <p:spPr>
          <a:xfrm>
            <a:off x="1194788" y="4920045"/>
            <a:ext cx="4548264" cy="1477328"/>
          </a:xfrm>
          <a:prstGeom prst="rect">
            <a:avLst/>
          </a:prstGeom>
          <a:noFill/>
        </p:spPr>
        <p:txBody>
          <a:bodyPr wrap="square">
            <a:spAutoFit/>
          </a:bodyPr>
          <a:lstStyle/>
          <a:p>
            <a:r>
              <a:rPr lang="nl-NL" dirty="0">
                <a:solidFill>
                  <a:schemeClr val="bg1"/>
                </a:solidFill>
                <a:effectLst/>
              </a:rPr>
              <a:t>Gebruik pastelkrijt om de planeet meer vorm te geven. De delen met krijt zijn minder licht-doorlatend, wat een mooi effect geeft wanneer de planeet licht geeft. </a:t>
            </a:r>
          </a:p>
          <a:p>
            <a:endParaRPr lang="nl-NL" dirty="0">
              <a:solidFill>
                <a:schemeClr val="bg1"/>
              </a:solidFill>
            </a:endParaRPr>
          </a:p>
        </p:txBody>
      </p:sp>
      <p:sp>
        <p:nvSpPr>
          <p:cNvPr id="26" name="Tekstvak 25">
            <a:extLst>
              <a:ext uri="{FF2B5EF4-FFF2-40B4-BE49-F238E27FC236}">
                <a16:creationId xmlns:a16="http://schemas.microsoft.com/office/drawing/2014/main" id="{B2A4583E-38A4-AE40-8C6A-48451AFEF54B}"/>
              </a:ext>
            </a:extLst>
          </p:cNvPr>
          <p:cNvSpPr txBox="1"/>
          <p:nvPr/>
        </p:nvSpPr>
        <p:spPr>
          <a:xfrm>
            <a:off x="5802515" y="4920045"/>
            <a:ext cx="4835237" cy="2031325"/>
          </a:xfrm>
          <a:prstGeom prst="rect">
            <a:avLst/>
          </a:prstGeom>
          <a:noFill/>
        </p:spPr>
        <p:txBody>
          <a:bodyPr wrap="square">
            <a:spAutoFit/>
          </a:bodyPr>
          <a:lstStyle/>
          <a:p>
            <a:r>
              <a:rPr lang="nl-NL" dirty="0">
                <a:solidFill>
                  <a:schemeClr val="bg1"/>
                </a:solidFill>
              </a:rPr>
              <a:t>Voeg donkere kleuren toe met krijt om schaduw te creëren. Veeg het krijt zachtjes uit om een geleidelijke overgang te maken. Teken met een dunne pastelkrijt of een potlood lijnen of kraters om details aan de planeet toe te voegen.</a:t>
            </a:r>
          </a:p>
          <a:p>
            <a:endParaRPr lang="nl-NL" dirty="0">
              <a:solidFill>
                <a:schemeClr val="bg1"/>
              </a:solidFill>
            </a:endParaRPr>
          </a:p>
          <a:p>
            <a:endParaRPr lang="nl-NL" dirty="0">
              <a:solidFill>
                <a:schemeClr val="bg1"/>
              </a:solidFill>
              <a:effectLst/>
            </a:endParaRPr>
          </a:p>
        </p:txBody>
      </p:sp>
    </p:spTree>
    <p:extLst>
      <p:ext uri="{BB962C8B-B14F-4D97-AF65-F5344CB8AC3E}">
        <p14:creationId xmlns:p14="http://schemas.microsoft.com/office/powerpoint/2010/main" val="284005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kabel, Elektrische bedrading, Elektriciteitsnetwerk, overdekt&#10;&#10;Automatisch gegenereerde beschrijving">
            <a:extLst>
              <a:ext uri="{FF2B5EF4-FFF2-40B4-BE49-F238E27FC236}">
                <a16:creationId xmlns:a16="http://schemas.microsoft.com/office/drawing/2014/main" id="{7145FDD4-69A0-E44D-AE8B-5BB99AA0F79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7062" y="1585562"/>
            <a:ext cx="4373058" cy="3276797"/>
          </a:xfrm>
          <a:prstGeom prst="rect">
            <a:avLst/>
          </a:prstGeom>
        </p:spPr>
      </p:pic>
      <p:sp>
        <p:nvSpPr>
          <p:cNvPr id="12" name="Tekstvak 11">
            <a:extLst>
              <a:ext uri="{FF2B5EF4-FFF2-40B4-BE49-F238E27FC236}">
                <a16:creationId xmlns:a16="http://schemas.microsoft.com/office/drawing/2014/main" id="{3F4FD2A4-56CE-5B46-BAFC-B27B948F7415}"/>
              </a:ext>
            </a:extLst>
          </p:cNvPr>
          <p:cNvSpPr txBox="1"/>
          <p:nvPr/>
        </p:nvSpPr>
        <p:spPr>
          <a:xfrm>
            <a:off x="5802516" y="4920045"/>
            <a:ext cx="4548264" cy="1200329"/>
          </a:xfrm>
          <a:prstGeom prst="rect">
            <a:avLst/>
          </a:prstGeom>
          <a:noFill/>
        </p:spPr>
        <p:txBody>
          <a:bodyPr wrap="square">
            <a:spAutoFit/>
          </a:bodyPr>
          <a:lstStyle/>
          <a:p>
            <a:r>
              <a:rPr lang="nl-NL" dirty="0">
                <a:solidFill>
                  <a:schemeClr val="bg1"/>
                </a:solidFill>
                <a:effectLst/>
              </a:rPr>
              <a:t>Prik het langste staafje van het LED-lampje boven in de rij waar een 1 staat. Het kortere staafje komt aan de rechterkant in de rij waar 2 staat.</a:t>
            </a:r>
          </a:p>
        </p:txBody>
      </p:sp>
      <p:pic>
        <p:nvPicPr>
          <p:cNvPr id="10" name="Afbeelding 9" descr="Afbeelding met persoon, muur, overdekt, kunst&#10;&#10;Automatisch gegenereerde beschrijving">
            <a:extLst>
              <a:ext uri="{FF2B5EF4-FFF2-40B4-BE49-F238E27FC236}">
                <a16:creationId xmlns:a16="http://schemas.microsoft.com/office/drawing/2014/main" id="{BD6977D0-9652-CC42-9BB3-4BECF19D07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251" y="1585561"/>
            <a:ext cx="4375093" cy="3281319"/>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8" name="Tekstvak 17">
            <a:extLst>
              <a:ext uri="{FF2B5EF4-FFF2-40B4-BE49-F238E27FC236}">
                <a16:creationId xmlns:a16="http://schemas.microsoft.com/office/drawing/2014/main" id="{4F5AC3C8-2CAE-0C48-B62E-64331B8610F1}"/>
              </a:ext>
            </a:extLst>
          </p:cNvPr>
          <p:cNvSpPr txBox="1"/>
          <p:nvPr/>
        </p:nvSpPr>
        <p:spPr>
          <a:xfrm>
            <a:off x="1194788" y="4920045"/>
            <a:ext cx="4548264" cy="923330"/>
          </a:xfrm>
          <a:prstGeom prst="rect">
            <a:avLst/>
          </a:prstGeom>
          <a:noFill/>
        </p:spPr>
        <p:txBody>
          <a:bodyPr wrap="square">
            <a:spAutoFit/>
          </a:bodyPr>
          <a:lstStyle/>
          <a:p>
            <a:r>
              <a:rPr lang="nl-NL" dirty="0">
                <a:solidFill>
                  <a:schemeClr val="bg1"/>
                </a:solidFill>
              </a:rPr>
              <a:t>Knip de planeet uit die het beste is. Test eventueel eerst welke het beste werkt met LED-licht.</a:t>
            </a:r>
            <a:endParaRPr lang="nl-NL" dirty="0">
              <a:solidFill>
                <a:schemeClr val="bg1"/>
              </a:solidFill>
              <a:effectLst/>
            </a:endParaRPr>
          </a:p>
        </p:txBody>
      </p:sp>
    </p:spTree>
    <p:extLst>
      <p:ext uri="{BB962C8B-B14F-4D97-AF65-F5344CB8AC3E}">
        <p14:creationId xmlns:p14="http://schemas.microsoft.com/office/powerpoint/2010/main" val="3554673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839A1CB-CF3A-9B4B-8FCA-414B7F8F02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2" name="Tekstvak 1">
            <a:extLst>
              <a:ext uri="{FF2B5EF4-FFF2-40B4-BE49-F238E27FC236}">
                <a16:creationId xmlns:a16="http://schemas.microsoft.com/office/drawing/2014/main" id="{E8F19479-E4D8-AE45-99EA-71CA38353CF8}"/>
              </a:ext>
            </a:extLst>
          </p:cNvPr>
          <p:cNvSpPr txBox="1"/>
          <p:nvPr/>
        </p:nvSpPr>
        <p:spPr>
          <a:xfrm>
            <a:off x="5543044" y="2411427"/>
            <a:ext cx="184731" cy="369332"/>
          </a:xfrm>
          <a:prstGeom prst="rect">
            <a:avLst/>
          </a:prstGeom>
          <a:noFill/>
        </p:spPr>
        <p:txBody>
          <a:bodyPr wrap="none" rtlCol="0">
            <a:spAutoFit/>
          </a:bodyPr>
          <a:lstStyle/>
          <a:p>
            <a:endParaRPr lang="nl-NL" dirty="0"/>
          </a:p>
        </p:txBody>
      </p:sp>
      <p:pic>
        <p:nvPicPr>
          <p:cNvPr id="6" name="Afbeelding 5" descr="Afbeelding met tekenfilm&#10;&#10;Automatisch gegenereerde beschrijving">
            <a:extLst>
              <a:ext uri="{FF2B5EF4-FFF2-40B4-BE49-F238E27FC236}">
                <a16:creationId xmlns:a16="http://schemas.microsoft.com/office/drawing/2014/main" id="{458DDE03-3F46-F749-9833-2BD0217B67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58364"/>
            <a:ext cx="4837440" cy="5143500"/>
          </a:xfrm>
          <a:prstGeom prst="rect">
            <a:avLst/>
          </a:prstGeom>
        </p:spPr>
      </p:pic>
      <p:pic>
        <p:nvPicPr>
          <p:cNvPr id="4" name="Afbeelding 3" descr="Afbeelding met tekst, illustratie&#10;&#10;Automatisch gegenereerde beschrijving">
            <a:extLst>
              <a:ext uri="{FF2B5EF4-FFF2-40B4-BE49-F238E27FC236}">
                <a16:creationId xmlns:a16="http://schemas.microsoft.com/office/drawing/2014/main" id="{F716BB62-FC62-1145-B2A3-EE91A3EED4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477" y="2508531"/>
            <a:ext cx="9307934" cy="2977790"/>
          </a:xfrm>
          <a:prstGeom prst="rect">
            <a:avLst/>
          </a:prstGeom>
        </p:spPr>
      </p:pic>
    </p:spTree>
    <p:extLst>
      <p:ext uri="{BB962C8B-B14F-4D97-AF65-F5344CB8AC3E}">
        <p14:creationId xmlns:p14="http://schemas.microsoft.com/office/powerpoint/2010/main" val="331211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Afbeelding 26" descr="Afbeelding met kabel, Elektrische bedrading, Elektronische engineering, elektronica&#10;&#10;Automatisch gegenereerde beschrijving">
            <a:extLst>
              <a:ext uri="{FF2B5EF4-FFF2-40B4-BE49-F238E27FC236}">
                <a16:creationId xmlns:a16="http://schemas.microsoft.com/office/drawing/2014/main" id="{259DC65E-D241-0E4F-98A6-92492E00FF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7191" y="1605476"/>
            <a:ext cx="4363339" cy="3272504"/>
          </a:xfrm>
          <a:prstGeom prst="rect">
            <a:avLst/>
          </a:prstGeom>
        </p:spPr>
      </p:pic>
      <p:pic>
        <p:nvPicPr>
          <p:cNvPr id="20" name="Afbeelding 19" descr="Afbeelding met kabel, Elektrische bedrading, Elektriciteitsnetwerk, overdekt&#10;&#10;Automatisch gegenereerde beschrijving">
            <a:extLst>
              <a:ext uri="{FF2B5EF4-FFF2-40B4-BE49-F238E27FC236}">
                <a16:creationId xmlns:a16="http://schemas.microsoft.com/office/drawing/2014/main" id="{244FD650-30B1-364A-96B6-337BCBAAE9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5095" y="1585561"/>
            <a:ext cx="4339510" cy="3292419"/>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pic>
        <p:nvPicPr>
          <p:cNvPr id="14" name="Afbeelding 13">
            <a:extLst>
              <a:ext uri="{FF2B5EF4-FFF2-40B4-BE49-F238E27FC236}">
                <a16:creationId xmlns:a16="http://schemas.microsoft.com/office/drawing/2014/main" id="{7F0A3828-261A-6546-B9DE-AFAD9225D80A}"/>
              </a:ext>
            </a:extLst>
          </p:cNvPr>
          <p:cNvPicPr>
            <a:picLocks noChangeAspect="1"/>
          </p:cNvPicPr>
          <p:nvPr/>
        </p:nvPicPr>
        <p:blipFill>
          <a:blip r:embed="rId5"/>
          <a:stretch>
            <a:fillRect/>
          </a:stretch>
        </p:blipFill>
        <p:spPr>
          <a:xfrm>
            <a:off x="3441161" y="3029111"/>
            <a:ext cx="95866" cy="319554"/>
          </a:xfrm>
          <a:prstGeom prst="rect">
            <a:avLst/>
          </a:prstGeom>
        </p:spPr>
      </p:pic>
      <p:pic>
        <p:nvPicPr>
          <p:cNvPr id="16" name="Afbeelding 15">
            <a:extLst>
              <a:ext uri="{FF2B5EF4-FFF2-40B4-BE49-F238E27FC236}">
                <a16:creationId xmlns:a16="http://schemas.microsoft.com/office/drawing/2014/main" id="{B170FC8B-EB31-2342-ADA4-5A2E237D0ABD}"/>
              </a:ext>
            </a:extLst>
          </p:cNvPr>
          <p:cNvPicPr>
            <a:picLocks noChangeAspect="1"/>
          </p:cNvPicPr>
          <p:nvPr/>
        </p:nvPicPr>
        <p:blipFill>
          <a:blip r:embed="rId6"/>
          <a:stretch>
            <a:fillRect/>
          </a:stretch>
        </p:blipFill>
        <p:spPr>
          <a:xfrm>
            <a:off x="3570516" y="2993545"/>
            <a:ext cx="102812" cy="195343"/>
          </a:xfrm>
          <a:prstGeom prst="rect">
            <a:avLst/>
          </a:prstGeom>
        </p:spPr>
      </p:pic>
      <p:sp>
        <p:nvSpPr>
          <p:cNvPr id="17" name="Tekstvak 16">
            <a:extLst>
              <a:ext uri="{FF2B5EF4-FFF2-40B4-BE49-F238E27FC236}">
                <a16:creationId xmlns:a16="http://schemas.microsoft.com/office/drawing/2014/main" id="{92DAB670-BFD3-5B4B-A8A7-E7F11BA10BD4}"/>
              </a:ext>
            </a:extLst>
          </p:cNvPr>
          <p:cNvSpPr txBox="1"/>
          <p:nvPr/>
        </p:nvSpPr>
        <p:spPr>
          <a:xfrm>
            <a:off x="1194788" y="4920045"/>
            <a:ext cx="4548264" cy="1200329"/>
          </a:xfrm>
          <a:prstGeom prst="rect">
            <a:avLst/>
          </a:prstGeom>
          <a:noFill/>
        </p:spPr>
        <p:txBody>
          <a:bodyPr wrap="square">
            <a:spAutoFit/>
          </a:bodyPr>
          <a:lstStyle/>
          <a:p>
            <a:r>
              <a:rPr lang="nl-NL" dirty="0">
                <a:solidFill>
                  <a:schemeClr val="bg1"/>
                </a:solidFill>
                <a:effectLst/>
              </a:rPr>
              <a:t>Het stekkertje komt aan de onderkant van het </a:t>
            </a:r>
            <a:r>
              <a:rPr lang="nl-NL" dirty="0" err="1">
                <a:solidFill>
                  <a:schemeClr val="bg1"/>
                </a:solidFill>
                <a:effectLst/>
              </a:rPr>
              <a:t>breadboard</a:t>
            </a:r>
            <a:r>
              <a:rPr lang="nl-NL" dirty="0">
                <a:solidFill>
                  <a:schemeClr val="bg1"/>
                </a:solidFill>
                <a:effectLst/>
              </a:rPr>
              <a:t>. Het rode kabeltje gaat in de rij waar een 1 staat, en het zwarte kabeltje in de rij waar een 2 staat.</a:t>
            </a:r>
          </a:p>
        </p:txBody>
      </p:sp>
      <p:sp>
        <p:nvSpPr>
          <p:cNvPr id="18" name="Tekstvak 17">
            <a:extLst>
              <a:ext uri="{FF2B5EF4-FFF2-40B4-BE49-F238E27FC236}">
                <a16:creationId xmlns:a16="http://schemas.microsoft.com/office/drawing/2014/main" id="{F9EBB7FE-1894-FA4F-AB7F-C17A62C891AE}"/>
              </a:ext>
            </a:extLst>
          </p:cNvPr>
          <p:cNvSpPr txBox="1"/>
          <p:nvPr/>
        </p:nvSpPr>
        <p:spPr>
          <a:xfrm>
            <a:off x="5802516" y="4920045"/>
            <a:ext cx="4548264" cy="1200329"/>
          </a:xfrm>
          <a:prstGeom prst="rect">
            <a:avLst/>
          </a:prstGeom>
          <a:noFill/>
        </p:spPr>
        <p:txBody>
          <a:bodyPr wrap="square">
            <a:spAutoFit/>
          </a:bodyPr>
          <a:lstStyle/>
          <a:p>
            <a:r>
              <a:rPr lang="nl-NL" dirty="0">
                <a:solidFill>
                  <a:schemeClr val="bg1"/>
                </a:solidFill>
                <a:effectLst/>
              </a:rPr>
              <a:t>Buig het LED-lampje 90 graden om. Test of je LED werkt door het in het grote </a:t>
            </a:r>
            <a:r>
              <a:rPr lang="nl-NL" dirty="0" err="1">
                <a:solidFill>
                  <a:schemeClr val="bg1"/>
                </a:solidFill>
                <a:effectLst/>
              </a:rPr>
              <a:t>breadboard</a:t>
            </a:r>
            <a:r>
              <a:rPr lang="nl-NL" dirty="0">
                <a:solidFill>
                  <a:schemeClr val="bg1"/>
                </a:solidFill>
                <a:effectLst/>
              </a:rPr>
              <a:t> te steken. De rode kabel moet lijnen met de rode streep.</a:t>
            </a:r>
          </a:p>
        </p:txBody>
      </p:sp>
    </p:spTree>
    <p:extLst>
      <p:ext uri="{BB962C8B-B14F-4D97-AF65-F5344CB8AC3E}">
        <p14:creationId xmlns:p14="http://schemas.microsoft.com/office/powerpoint/2010/main" val="67731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persoon, plastic, vinger, overdekt&#10;&#10;Automatisch gegenereerde beschrijving">
            <a:extLst>
              <a:ext uri="{FF2B5EF4-FFF2-40B4-BE49-F238E27FC236}">
                <a16:creationId xmlns:a16="http://schemas.microsoft.com/office/drawing/2014/main" id="{03EB5716-70EC-CA40-9C59-B10703AC16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8190" y="1585562"/>
            <a:ext cx="4375094" cy="3281320"/>
          </a:xfrm>
          <a:prstGeom prst="rect">
            <a:avLst/>
          </a:prstGeom>
        </p:spPr>
      </p:pic>
      <p:pic>
        <p:nvPicPr>
          <p:cNvPr id="10" name="Afbeelding 9" descr="Afbeelding met muur, persoon, overdekt, fles&#10;&#10;Automatisch gegenereerde beschrijving">
            <a:extLst>
              <a:ext uri="{FF2B5EF4-FFF2-40B4-BE49-F238E27FC236}">
                <a16:creationId xmlns:a16="http://schemas.microsoft.com/office/drawing/2014/main" id="{2D27548F-6846-9F40-874F-BB078752F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7299" y="1585560"/>
            <a:ext cx="4375093" cy="3281319"/>
          </a:xfrm>
          <a:prstGeom prst="rect">
            <a:avLst/>
          </a:prstGeom>
        </p:spPr>
      </p:pic>
      <p:sp>
        <p:nvSpPr>
          <p:cNvPr id="11" name="Tekstvak 10">
            <a:extLst>
              <a:ext uri="{FF2B5EF4-FFF2-40B4-BE49-F238E27FC236}">
                <a16:creationId xmlns:a16="http://schemas.microsoft.com/office/drawing/2014/main" id="{6C42DF7C-5BBA-F642-9E48-68289D5986D0}"/>
              </a:ext>
            </a:extLst>
          </p:cNvPr>
          <p:cNvSpPr txBox="1"/>
          <p:nvPr/>
        </p:nvSpPr>
        <p:spPr>
          <a:xfrm>
            <a:off x="5802516" y="4920045"/>
            <a:ext cx="4548264" cy="923330"/>
          </a:xfrm>
          <a:prstGeom prst="rect">
            <a:avLst/>
          </a:prstGeom>
          <a:noFill/>
        </p:spPr>
        <p:txBody>
          <a:bodyPr wrap="square">
            <a:spAutoFit/>
          </a:bodyPr>
          <a:lstStyle/>
          <a:p>
            <a:r>
              <a:rPr lang="nl-NL" dirty="0">
                <a:solidFill>
                  <a:schemeClr val="bg1"/>
                </a:solidFill>
                <a:effectLst/>
              </a:rPr>
              <a:t>Plak de planeet op de kegel. Wanneer de planeet niet helemaal rond is, kun je deze voorzichtig vervormen.</a:t>
            </a:r>
          </a:p>
        </p:txBody>
      </p:sp>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8" name="Tekstvak 17">
            <a:extLst>
              <a:ext uri="{FF2B5EF4-FFF2-40B4-BE49-F238E27FC236}">
                <a16:creationId xmlns:a16="http://schemas.microsoft.com/office/drawing/2014/main" id="{F85535E1-DF10-C746-8D9A-1AD9A6FD0038}"/>
              </a:ext>
            </a:extLst>
          </p:cNvPr>
          <p:cNvSpPr txBox="1"/>
          <p:nvPr/>
        </p:nvSpPr>
        <p:spPr>
          <a:xfrm>
            <a:off x="1194788" y="4920045"/>
            <a:ext cx="4548264" cy="646331"/>
          </a:xfrm>
          <a:prstGeom prst="rect">
            <a:avLst/>
          </a:prstGeom>
          <a:noFill/>
        </p:spPr>
        <p:txBody>
          <a:bodyPr wrap="square">
            <a:spAutoFit/>
          </a:bodyPr>
          <a:lstStyle/>
          <a:p>
            <a:r>
              <a:rPr lang="nl-NL" dirty="0">
                <a:solidFill>
                  <a:schemeClr val="bg1"/>
                </a:solidFill>
                <a:effectLst/>
              </a:rPr>
              <a:t>Druk de twee delen even aan zodat ze goed vastzitten.</a:t>
            </a:r>
          </a:p>
        </p:txBody>
      </p:sp>
    </p:spTree>
    <p:extLst>
      <p:ext uri="{BB962C8B-B14F-4D97-AF65-F5344CB8AC3E}">
        <p14:creationId xmlns:p14="http://schemas.microsoft.com/office/powerpoint/2010/main" val="76303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persoon, hand, overdekt&#10;&#10;Automatisch gegenereerde beschrijving">
            <a:extLst>
              <a:ext uri="{FF2B5EF4-FFF2-40B4-BE49-F238E27FC236}">
                <a16:creationId xmlns:a16="http://schemas.microsoft.com/office/drawing/2014/main" id="{A172EB61-ACDC-564F-8D84-8D92841231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3176" y="1585562"/>
            <a:ext cx="4375094" cy="3281320"/>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pic>
        <p:nvPicPr>
          <p:cNvPr id="15" name="Afbeelding 14" descr="Afbeelding met handschrift, tekening, verbruiksartikelen voor kantoor, briefpapier&#10;&#10;Automatisch gegenereerde beschrijving">
            <a:extLst>
              <a:ext uri="{FF2B5EF4-FFF2-40B4-BE49-F238E27FC236}">
                <a16:creationId xmlns:a16="http://schemas.microsoft.com/office/drawing/2014/main" id="{2F7B5918-69EC-2048-B724-186F29EC44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3176" y="1585562"/>
            <a:ext cx="4386944" cy="3281320"/>
          </a:xfrm>
          <a:prstGeom prst="rect">
            <a:avLst/>
          </a:prstGeom>
        </p:spPr>
      </p:pic>
      <p:pic>
        <p:nvPicPr>
          <p:cNvPr id="26" name="Afbeelding 25" descr="Afbeelding met persoon, bord, overdekt&#10;&#10;Automatisch gegenereerde beschrijving">
            <a:extLst>
              <a:ext uri="{FF2B5EF4-FFF2-40B4-BE49-F238E27FC236}">
                <a16:creationId xmlns:a16="http://schemas.microsoft.com/office/drawing/2014/main" id="{7BF644F2-FA2F-B743-B4AE-9280BC1472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5883176" y="1589854"/>
            <a:ext cx="4363339" cy="3272504"/>
          </a:xfrm>
          <a:prstGeom prst="rect">
            <a:avLst/>
          </a:prstGeom>
        </p:spPr>
      </p:pic>
      <p:sp>
        <p:nvSpPr>
          <p:cNvPr id="30" name="Tekstvak 29">
            <a:extLst>
              <a:ext uri="{FF2B5EF4-FFF2-40B4-BE49-F238E27FC236}">
                <a16:creationId xmlns:a16="http://schemas.microsoft.com/office/drawing/2014/main" id="{1E251BAC-D3CF-4B40-9001-3072E54501A8}"/>
              </a:ext>
            </a:extLst>
          </p:cNvPr>
          <p:cNvSpPr txBox="1"/>
          <p:nvPr/>
        </p:nvSpPr>
        <p:spPr>
          <a:xfrm>
            <a:off x="1194788" y="4920045"/>
            <a:ext cx="4548264" cy="923330"/>
          </a:xfrm>
          <a:prstGeom prst="rect">
            <a:avLst/>
          </a:prstGeom>
          <a:noFill/>
        </p:spPr>
        <p:txBody>
          <a:bodyPr wrap="square">
            <a:spAutoFit/>
          </a:bodyPr>
          <a:lstStyle/>
          <a:p>
            <a:r>
              <a:rPr lang="nl-NL" dirty="0">
                <a:solidFill>
                  <a:schemeClr val="bg1"/>
                </a:solidFill>
                <a:effectLst/>
              </a:rPr>
              <a:t>Prik met de punt van een schaar een gaatje in de kegel voor je LED, ongeveer 1,5 cm onder de punt.</a:t>
            </a:r>
          </a:p>
        </p:txBody>
      </p:sp>
      <p:sp>
        <p:nvSpPr>
          <p:cNvPr id="31" name="Tekstvak 30">
            <a:extLst>
              <a:ext uri="{FF2B5EF4-FFF2-40B4-BE49-F238E27FC236}">
                <a16:creationId xmlns:a16="http://schemas.microsoft.com/office/drawing/2014/main" id="{29BEFC4C-D85F-E642-9D46-F1D3431ECF58}"/>
              </a:ext>
            </a:extLst>
          </p:cNvPr>
          <p:cNvSpPr txBox="1"/>
          <p:nvPr/>
        </p:nvSpPr>
        <p:spPr>
          <a:xfrm>
            <a:off x="5802516" y="4920045"/>
            <a:ext cx="4548264" cy="646331"/>
          </a:xfrm>
          <a:prstGeom prst="rect">
            <a:avLst/>
          </a:prstGeom>
          <a:noFill/>
        </p:spPr>
        <p:txBody>
          <a:bodyPr wrap="square">
            <a:spAutoFit/>
          </a:bodyPr>
          <a:lstStyle/>
          <a:p>
            <a:r>
              <a:rPr lang="nl-NL" dirty="0">
                <a:solidFill>
                  <a:schemeClr val="bg1"/>
                </a:solidFill>
                <a:effectLst/>
              </a:rPr>
              <a:t>Test of het gaatje moet net groot genoeg zijn om het LED-lampje erdoorheen te steken.</a:t>
            </a:r>
          </a:p>
        </p:txBody>
      </p:sp>
      <p:pic>
        <p:nvPicPr>
          <p:cNvPr id="3" name="Afbeelding 2">
            <a:extLst>
              <a:ext uri="{FF2B5EF4-FFF2-40B4-BE49-F238E27FC236}">
                <a16:creationId xmlns:a16="http://schemas.microsoft.com/office/drawing/2014/main" id="{FC62A459-6399-F249-A381-BF85F45CB033}"/>
              </a:ext>
            </a:extLst>
          </p:cNvPr>
          <p:cNvPicPr>
            <a:picLocks noChangeAspect="1"/>
          </p:cNvPicPr>
          <p:nvPr/>
        </p:nvPicPr>
        <p:blipFill>
          <a:blip r:embed="rId6"/>
          <a:stretch>
            <a:fillRect/>
          </a:stretch>
        </p:blipFill>
        <p:spPr>
          <a:xfrm rot="10800000">
            <a:off x="8005412" y="3331328"/>
            <a:ext cx="95866" cy="319554"/>
          </a:xfrm>
          <a:prstGeom prst="rect">
            <a:avLst/>
          </a:prstGeom>
        </p:spPr>
      </p:pic>
      <p:pic>
        <p:nvPicPr>
          <p:cNvPr id="4" name="Afbeelding 3">
            <a:extLst>
              <a:ext uri="{FF2B5EF4-FFF2-40B4-BE49-F238E27FC236}">
                <a16:creationId xmlns:a16="http://schemas.microsoft.com/office/drawing/2014/main" id="{6EDC8195-460D-114E-91DA-EFC535D6F67E}"/>
              </a:ext>
            </a:extLst>
          </p:cNvPr>
          <p:cNvPicPr>
            <a:picLocks noChangeAspect="1"/>
          </p:cNvPicPr>
          <p:nvPr/>
        </p:nvPicPr>
        <p:blipFill>
          <a:blip r:embed="rId7"/>
          <a:stretch>
            <a:fillRect/>
          </a:stretch>
        </p:blipFill>
        <p:spPr>
          <a:xfrm rot="10800000">
            <a:off x="8134767" y="3295762"/>
            <a:ext cx="102812" cy="195343"/>
          </a:xfrm>
          <a:prstGeom prst="rect">
            <a:avLst/>
          </a:prstGeom>
        </p:spPr>
      </p:pic>
    </p:spTree>
    <p:extLst>
      <p:ext uri="{BB962C8B-B14F-4D97-AF65-F5344CB8AC3E}">
        <p14:creationId xmlns:p14="http://schemas.microsoft.com/office/powerpoint/2010/main" val="3912621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Afbeelding 27" descr="Afbeelding met kabel, gereedschap, persoon, Elektrische bedrading&#10;&#10;Automatisch gegenereerde beschrijving">
            <a:extLst>
              <a:ext uri="{FF2B5EF4-FFF2-40B4-BE49-F238E27FC236}">
                <a16:creationId xmlns:a16="http://schemas.microsoft.com/office/drawing/2014/main" id="{13AFD868-8731-774E-AD59-D599EB610C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9110" y="1585560"/>
            <a:ext cx="4339510" cy="3254632"/>
          </a:xfrm>
          <a:prstGeom prst="rect">
            <a:avLst/>
          </a:prstGeom>
        </p:spPr>
      </p:pic>
      <p:pic>
        <p:nvPicPr>
          <p:cNvPr id="29" name="Afbeelding 28" descr="Afbeelding met kabel, Elektrische bedrading, elektronica, Elektronische engineering&#10;&#10;Automatisch gegenereerde beschrijving">
            <a:extLst>
              <a:ext uri="{FF2B5EF4-FFF2-40B4-BE49-F238E27FC236}">
                <a16:creationId xmlns:a16="http://schemas.microsoft.com/office/drawing/2014/main" id="{0F257E46-C678-C245-96C7-9C10F6CA2B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83176" y="1585560"/>
            <a:ext cx="4375094" cy="3281320"/>
          </a:xfrm>
          <a:prstGeom prst="rect">
            <a:avLst/>
          </a:prstGeom>
        </p:spPr>
      </p:pic>
      <p:pic>
        <p:nvPicPr>
          <p:cNvPr id="2" name="Afbeelding 1">
            <a:extLst>
              <a:ext uri="{FF2B5EF4-FFF2-40B4-BE49-F238E27FC236}">
                <a16:creationId xmlns:a16="http://schemas.microsoft.com/office/drawing/2014/main" id="{1A711D3F-05ED-1C47-905B-36F9C74D80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7" name="Afbeelding 6">
            <a:extLst>
              <a:ext uri="{FF2B5EF4-FFF2-40B4-BE49-F238E27FC236}">
                <a16:creationId xmlns:a16="http://schemas.microsoft.com/office/drawing/2014/main" id="{58DC38FC-A673-B34C-B944-89DB5C787D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33588" y="539962"/>
            <a:ext cx="2067950" cy="488111"/>
          </a:xfrm>
          <a:prstGeom prst="rect">
            <a:avLst/>
          </a:prstGeom>
        </p:spPr>
      </p:pic>
      <p:sp>
        <p:nvSpPr>
          <p:cNvPr id="9" name="Tekstvak 8">
            <a:extLst>
              <a:ext uri="{FF2B5EF4-FFF2-40B4-BE49-F238E27FC236}">
                <a16:creationId xmlns:a16="http://schemas.microsoft.com/office/drawing/2014/main" id="{BB2E1C48-AA03-1141-833E-64A1D1FEEC54}"/>
              </a:ext>
            </a:extLst>
          </p:cNvPr>
          <p:cNvSpPr txBox="1"/>
          <p:nvPr/>
        </p:nvSpPr>
        <p:spPr>
          <a:xfrm>
            <a:off x="585408" y="460627"/>
            <a:ext cx="609805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Aan de slag!</a:t>
            </a:r>
          </a:p>
        </p:txBody>
      </p:sp>
      <p:sp>
        <p:nvSpPr>
          <p:cNvPr id="16" name="Tekstvak 15">
            <a:extLst>
              <a:ext uri="{FF2B5EF4-FFF2-40B4-BE49-F238E27FC236}">
                <a16:creationId xmlns:a16="http://schemas.microsoft.com/office/drawing/2014/main" id="{B57C48D3-072F-5A4F-8022-254AC7C29458}"/>
              </a:ext>
            </a:extLst>
          </p:cNvPr>
          <p:cNvSpPr txBox="1"/>
          <p:nvPr/>
        </p:nvSpPr>
        <p:spPr>
          <a:xfrm>
            <a:off x="1194788" y="4920045"/>
            <a:ext cx="4548264" cy="646331"/>
          </a:xfrm>
          <a:prstGeom prst="rect">
            <a:avLst/>
          </a:prstGeom>
          <a:noFill/>
        </p:spPr>
        <p:txBody>
          <a:bodyPr wrap="square">
            <a:spAutoFit/>
          </a:bodyPr>
          <a:lstStyle/>
          <a:p>
            <a:r>
              <a:rPr lang="nl-NL" dirty="0">
                <a:solidFill>
                  <a:schemeClr val="bg1"/>
                </a:solidFill>
                <a:effectLst/>
              </a:rPr>
              <a:t>Plak het </a:t>
            </a:r>
            <a:r>
              <a:rPr lang="nl-NL" dirty="0" err="1">
                <a:solidFill>
                  <a:schemeClr val="bg1"/>
                </a:solidFill>
                <a:effectLst/>
              </a:rPr>
              <a:t>breadboard</a:t>
            </a:r>
            <a:r>
              <a:rPr lang="nl-NL" dirty="0">
                <a:solidFill>
                  <a:schemeClr val="bg1"/>
                </a:solidFill>
                <a:effectLst/>
              </a:rPr>
              <a:t> met een druppeltje hittelijm vast.</a:t>
            </a:r>
          </a:p>
        </p:txBody>
      </p:sp>
      <p:sp>
        <p:nvSpPr>
          <p:cNvPr id="17" name="Tekstvak 16">
            <a:extLst>
              <a:ext uri="{FF2B5EF4-FFF2-40B4-BE49-F238E27FC236}">
                <a16:creationId xmlns:a16="http://schemas.microsoft.com/office/drawing/2014/main" id="{74083863-F41A-ED44-9B2A-38AA90A9E321}"/>
              </a:ext>
            </a:extLst>
          </p:cNvPr>
          <p:cNvSpPr txBox="1"/>
          <p:nvPr/>
        </p:nvSpPr>
        <p:spPr>
          <a:xfrm>
            <a:off x="5802516" y="4920045"/>
            <a:ext cx="4548264" cy="923330"/>
          </a:xfrm>
          <a:prstGeom prst="rect">
            <a:avLst/>
          </a:prstGeom>
          <a:noFill/>
        </p:spPr>
        <p:txBody>
          <a:bodyPr wrap="square">
            <a:spAutoFit/>
          </a:bodyPr>
          <a:lstStyle/>
          <a:p>
            <a:r>
              <a:rPr lang="nl-NL" dirty="0">
                <a:solidFill>
                  <a:schemeClr val="bg1"/>
                </a:solidFill>
                <a:effectLst/>
              </a:rPr>
              <a:t>Test of de planeet werkt door deze in het grotere </a:t>
            </a:r>
            <a:r>
              <a:rPr lang="nl-NL" dirty="0" err="1">
                <a:solidFill>
                  <a:schemeClr val="bg1"/>
                </a:solidFill>
                <a:effectLst/>
              </a:rPr>
              <a:t>breadboard</a:t>
            </a:r>
            <a:r>
              <a:rPr lang="nl-NL" dirty="0">
                <a:solidFill>
                  <a:schemeClr val="bg1"/>
                </a:solidFill>
                <a:effectLst/>
              </a:rPr>
              <a:t> te steken. De rode kabel moet lijnen met de rode streep.</a:t>
            </a:r>
          </a:p>
        </p:txBody>
      </p:sp>
    </p:spTree>
    <p:extLst>
      <p:ext uri="{BB962C8B-B14F-4D97-AF65-F5344CB8AC3E}">
        <p14:creationId xmlns:p14="http://schemas.microsoft.com/office/powerpoint/2010/main" val="368812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bol, ruimte, planeet, cirkel&#10;&#10;Automatisch gegenereerde beschrijving">
            <a:extLst>
              <a:ext uri="{FF2B5EF4-FFF2-40B4-BE49-F238E27FC236}">
                <a16:creationId xmlns:a16="http://schemas.microsoft.com/office/drawing/2014/main" id="{FC8E0DFB-15E0-AA4B-A4FB-D9174AF67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50" y="340177"/>
            <a:ext cx="11620500" cy="6299200"/>
          </a:xfrm>
          <a:prstGeom prst="rect">
            <a:avLst/>
          </a:prstGeom>
        </p:spPr>
      </p:pic>
      <p:pic>
        <p:nvPicPr>
          <p:cNvPr id="9" name="Afbeelding 8">
            <a:extLst>
              <a:ext uri="{FF2B5EF4-FFF2-40B4-BE49-F238E27FC236}">
                <a16:creationId xmlns:a16="http://schemas.microsoft.com/office/drawing/2014/main" id="{516D2D10-AB84-4743-B72C-768D121F74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5" name="Tekstvak 4">
            <a:extLst>
              <a:ext uri="{FF2B5EF4-FFF2-40B4-BE49-F238E27FC236}">
                <a16:creationId xmlns:a16="http://schemas.microsoft.com/office/drawing/2014/main" id="{797FB03F-4327-324E-A8C2-6B1BA8494D5E}"/>
              </a:ext>
            </a:extLst>
          </p:cNvPr>
          <p:cNvSpPr txBox="1"/>
          <p:nvPr/>
        </p:nvSpPr>
        <p:spPr>
          <a:xfrm>
            <a:off x="1354606" y="5162049"/>
            <a:ext cx="7841109" cy="1477328"/>
          </a:xfrm>
          <a:prstGeom prst="rect">
            <a:avLst/>
          </a:prstGeom>
          <a:noFill/>
        </p:spPr>
        <p:txBody>
          <a:bodyPr wrap="square">
            <a:spAutoFit/>
          </a:bodyPr>
          <a:lstStyle/>
          <a:p>
            <a:pPr marL="285750" indent="-285750">
              <a:buFont typeface="Arial" panose="020B0604020202020204" pitchFamily="34" charset="0"/>
              <a:buChar char="•"/>
            </a:pPr>
            <a:r>
              <a:rPr lang="nl-NL" i="1" dirty="0">
                <a:solidFill>
                  <a:schemeClr val="bg1"/>
                </a:solidFill>
                <a:effectLst/>
              </a:rPr>
              <a:t>Hoe </a:t>
            </a:r>
            <a:r>
              <a:rPr lang="nl-NL" i="1" dirty="0">
                <a:solidFill>
                  <a:schemeClr val="bg1"/>
                </a:solidFill>
              </a:rPr>
              <a:t>verliep het proces</a:t>
            </a:r>
            <a:r>
              <a:rPr lang="nl-NL" i="1" dirty="0">
                <a:solidFill>
                  <a:schemeClr val="bg1"/>
                </a:solidFill>
                <a:effectLst/>
              </a:rPr>
              <a:t>?</a:t>
            </a:r>
            <a:endParaRPr lang="nl-NL" dirty="0">
              <a:solidFill>
                <a:schemeClr val="bg1"/>
              </a:solidFill>
              <a:effectLst/>
            </a:endParaRPr>
          </a:p>
          <a:p>
            <a:pPr marL="285750" indent="-285750">
              <a:buFont typeface="Arial" panose="020B0604020202020204" pitchFamily="34" charset="0"/>
              <a:buChar char="•"/>
            </a:pPr>
            <a:r>
              <a:rPr lang="nl-NL" i="1" dirty="0">
                <a:solidFill>
                  <a:schemeClr val="bg1"/>
                </a:solidFill>
                <a:effectLst/>
              </a:rPr>
              <a:t>Wat maakt jouw planeet uniek?</a:t>
            </a:r>
            <a:endParaRPr lang="nl-NL" dirty="0">
              <a:solidFill>
                <a:schemeClr val="bg1"/>
              </a:solidFill>
              <a:effectLst/>
            </a:endParaRPr>
          </a:p>
          <a:p>
            <a:pPr marL="285750" indent="-285750">
              <a:buFont typeface="Arial" panose="020B0604020202020204" pitchFamily="34" charset="0"/>
              <a:buChar char="•"/>
            </a:pPr>
            <a:r>
              <a:rPr lang="nl-NL" i="1" dirty="0">
                <a:solidFill>
                  <a:schemeClr val="bg1"/>
                </a:solidFill>
                <a:effectLst/>
              </a:rPr>
              <a:t>Welke naam geef je jouw planeet?</a:t>
            </a:r>
          </a:p>
          <a:p>
            <a:pPr marL="285750" indent="-285750">
              <a:buFont typeface="Arial" panose="020B0604020202020204" pitchFamily="34" charset="0"/>
              <a:buChar char="•"/>
            </a:pPr>
            <a:r>
              <a:rPr lang="nl-NL" i="1" dirty="0">
                <a:solidFill>
                  <a:schemeClr val="bg1"/>
                </a:solidFill>
              </a:rPr>
              <a:t>Is er leven op jouw planeet? Zo ja hoe ziet dit eruit?</a:t>
            </a:r>
            <a:endParaRPr lang="nl-NL" i="1" dirty="0">
              <a:solidFill>
                <a:schemeClr val="bg1"/>
              </a:solidFill>
              <a:effectLst/>
            </a:endParaRPr>
          </a:p>
          <a:p>
            <a:pPr marL="285750" indent="-285750">
              <a:buFontTx/>
              <a:buChar char="-"/>
            </a:pPr>
            <a:endParaRPr lang="nl-NL" dirty="0">
              <a:solidFill>
                <a:schemeClr val="bg1"/>
              </a:solidFill>
              <a:effectLst/>
            </a:endParaRPr>
          </a:p>
        </p:txBody>
      </p:sp>
    </p:spTree>
    <p:extLst>
      <p:ext uri="{BB962C8B-B14F-4D97-AF65-F5344CB8AC3E}">
        <p14:creationId xmlns:p14="http://schemas.microsoft.com/office/powerpoint/2010/main" val="3239868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548B62B-A945-41D5-A1F6-4B4B0447723E}"/>
              </a:ext>
            </a:extLst>
          </p:cNvPr>
          <p:cNvSpPr txBox="1"/>
          <p:nvPr/>
        </p:nvSpPr>
        <p:spPr>
          <a:xfrm>
            <a:off x="828000" y="1598408"/>
            <a:ext cx="7361140" cy="2862322"/>
          </a:xfrm>
          <a:prstGeom prst="rect">
            <a:avLst/>
          </a:prstGeom>
          <a:noFill/>
        </p:spPr>
        <p:txBody>
          <a:bodyPr wrap="square" rtlCol="0">
            <a:spAutoFit/>
          </a:bodyPr>
          <a:lstStyle/>
          <a:p>
            <a:r>
              <a:rPr lang="nl-NL" dirty="0">
                <a:solidFill>
                  <a:schemeClr val="bg1"/>
                </a:solidFill>
              </a:rPr>
              <a:t>Elk jaar in november vindt in Eindhoven het lichtfestival GLOW plaats. </a:t>
            </a:r>
          </a:p>
          <a:p>
            <a:r>
              <a:rPr lang="nl-NL" dirty="0">
                <a:solidFill>
                  <a:schemeClr val="bg1"/>
                </a:solidFill>
              </a:rPr>
              <a:t>Tientallen nationale en internationale lichtkunstenaars tonen hun werk op diverse plekken in de stad. Dit jaar komt GLOW ook naar Helmond! GLOW vindt plaats van 9 tot en met 16 november. </a:t>
            </a:r>
          </a:p>
          <a:p>
            <a:br>
              <a:rPr lang="nl-NL" dirty="0"/>
            </a:br>
            <a:r>
              <a:rPr lang="nl-NL" b="1" i="1" dirty="0">
                <a:solidFill>
                  <a:schemeClr val="bg1"/>
                </a:solidFill>
              </a:rPr>
              <a:t>- Heb jij al eens een GLOW kunstwerk bekeken?</a:t>
            </a:r>
            <a:br>
              <a:rPr lang="nl-NL" b="1" i="1" dirty="0">
                <a:solidFill>
                  <a:schemeClr val="bg1"/>
                </a:solidFill>
              </a:rPr>
            </a:br>
            <a:r>
              <a:rPr lang="nl-NL" b="1" i="1" dirty="0">
                <a:solidFill>
                  <a:schemeClr val="bg1"/>
                </a:solidFill>
              </a:rPr>
              <a:t>- Welke kun jij je herinneren en waarom?</a:t>
            </a:r>
            <a:br>
              <a:rPr lang="nl-NL" b="1" i="1" dirty="0">
                <a:solidFill>
                  <a:schemeClr val="bg1"/>
                </a:solidFill>
              </a:rPr>
            </a:br>
            <a:r>
              <a:rPr lang="nl-NL" b="1" i="1" dirty="0">
                <a:solidFill>
                  <a:schemeClr val="bg1"/>
                </a:solidFill>
              </a:rPr>
              <a:t>- Wat kun je nog meer vertellen over GLOW?</a:t>
            </a:r>
          </a:p>
          <a:p>
            <a:endParaRPr lang="nl-NL" dirty="0"/>
          </a:p>
          <a:p>
            <a:endParaRPr lang="nl-NL" dirty="0"/>
          </a:p>
        </p:txBody>
      </p:sp>
      <p:pic>
        <p:nvPicPr>
          <p:cNvPr id="3" name="Afbeelding 2">
            <a:extLst>
              <a:ext uri="{FF2B5EF4-FFF2-40B4-BE49-F238E27FC236}">
                <a16:creationId xmlns:a16="http://schemas.microsoft.com/office/drawing/2014/main" id="{EA90ECB2-E7CE-E545-B964-ABFD8EEF58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8000" y="712890"/>
            <a:ext cx="3525493" cy="832144"/>
          </a:xfrm>
          <a:prstGeom prst="rect">
            <a:avLst/>
          </a:prstGeom>
        </p:spPr>
      </p:pic>
      <p:pic>
        <p:nvPicPr>
          <p:cNvPr id="2052" name="Picture 4">
            <a:extLst>
              <a:ext uri="{FF2B5EF4-FFF2-40B4-BE49-F238E27FC236}">
                <a16:creationId xmlns:a16="http://schemas.microsoft.com/office/drawing/2014/main" id="{BA22364F-08F5-5543-85E4-7DD84C3668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0" y="4229096"/>
            <a:ext cx="3580584" cy="2409577"/>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descr="Afbeelding met gebouw, nacht, kunst, Magenta&#10;&#10;Automatisch gegenereerde beschrijving">
            <a:extLst>
              <a:ext uri="{FF2B5EF4-FFF2-40B4-BE49-F238E27FC236}">
                <a16:creationId xmlns:a16="http://schemas.microsoft.com/office/drawing/2014/main" id="{3BD2ED81-3C74-F141-B828-8E7ADB127D2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5759" y="4229096"/>
            <a:ext cx="3580583" cy="2387055"/>
          </a:xfrm>
          <a:prstGeom prst="rect">
            <a:avLst/>
          </a:prstGeom>
        </p:spPr>
      </p:pic>
      <p:pic>
        <p:nvPicPr>
          <p:cNvPr id="14" name="Afbeelding 13" descr="Afbeelding met hemel, kunst, Majorelleblauw, buitenshuis&#10;&#10;Automatisch gegenereerde beschrijving">
            <a:extLst>
              <a:ext uri="{FF2B5EF4-FFF2-40B4-BE49-F238E27FC236}">
                <a16:creationId xmlns:a16="http://schemas.microsoft.com/office/drawing/2014/main" id="{36D254FE-9FBF-B143-9715-F7FAB9E10B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713" y="4229096"/>
            <a:ext cx="3597944" cy="2397270"/>
          </a:xfrm>
          <a:prstGeom prst="rect">
            <a:avLst/>
          </a:prstGeom>
        </p:spPr>
      </p:pic>
      <p:pic>
        <p:nvPicPr>
          <p:cNvPr id="2050" name="Picture 2">
            <a:extLst>
              <a:ext uri="{FF2B5EF4-FFF2-40B4-BE49-F238E27FC236}">
                <a16:creationId xmlns:a16="http://schemas.microsoft.com/office/drawing/2014/main" id="{D7EEAB64-5C6D-9F4C-8CA5-695583D26BF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959733" y="2306785"/>
            <a:ext cx="2952554" cy="4325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C677E3B-72E8-3145-8908-90BD0613F40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959733" y="331774"/>
            <a:ext cx="2952554" cy="196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3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bol, schermopname, planeet, Universum&#10;&#10;Automatisch gegenereerde beschrijving">
            <a:extLst>
              <a:ext uri="{FF2B5EF4-FFF2-40B4-BE49-F238E27FC236}">
                <a16:creationId xmlns:a16="http://schemas.microsoft.com/office/drawing/2014/main" id="{A677F7C3-49C3-A240-B070-B50B1731B4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70"/>
          <a:stretch/>
        </p:blipFill>
        <p:spPr>
          <a:xfrm>
            <a:off x="288776" y="323681"/>
            <a:ext cx="11630791" cy="6295604"/>
          </a:xfrm>
          <a:prstGeom prst="rect">
            <a:avLst/>
          </a:prstGeom>
        </p:spPr>
      </p:pic>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pic>
        <p:nvPicPr>
          <p:cNvPr id="5" name="Afbeelding 4" descr="Afbeelding met tekenfilm&#10;&#10;Beschrijving automatisch gegenereerd met gemiddelde betrouwbaarheid">
            <a:extLst>
              <a:ext uri="{FF2B5EF4-FFF2-40B4-BE49-F238E27FC236}">
                <a16:creationId xmlns:a16="http://schemas.microsoft.com/office/drawing/2014/main" id="{13BF5C49-C15F-1D41-8243-CCED62296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6372" y="2047070"/>
            <a:ext cx="4585628" cy="3683009"/>
          </a:xfrm>
          <a:prstGeom prst="rect">
            <a:avLst/>
          </a:prstGeom>
        </p:spPr>
      </p:pic>
      <p:sp>
        <p:nvSpPr>
          <p:cNvPr id="7" name="Titel 1">
            <a:extLst>
              <a:ext uri="{FF2B5EF4-FFF2-40B4-BE49-F238E27FC236}">
                <a16:creationId xmlns:a16="http://schemas.microsoft.com/office/drawing/2014/main" id="{C3F3BFBF-751B-CB43-96AC-BF2C9E373293}"/>
              </a:ext>
            </a:extLst>
          </p:cNvPr>
          <p:cNvSpPr txBox="1">
            <a:spLocks/>
          </p:cNvSpPr>
          <p:nvPr/>
        </p:nvSpPr>
        <p:spPr>
          <a:xfrm>
            <a:off x="1083168" y="1473220"/>
            <a:ext cx="835900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b="1" dirty="0">
                <a:solidFill>
                  <a:schemeClr val="bg1"/>
                </a:solidFill>
                <a:latin typeface="+mn-lt"/>
              </a:rPr>
              <a:t>Ontdek samen het heelal</a:t>
            </a:r>
          </a:p>
        </p:txBody>
      </p:sp>
      <p:sp>
        <p:nvSpPr>
          <p:cNvPr id="10" name="Tekstvak 9">
            <a:extLst>
              <a:ext uri="{FF2B5EF4-FFF2-40B4-BE49-F238E27FC236}">
                <a16:creationId xmlns:a16="http://schemas.microsoft.com/office/drawing/2014/main" id="{7E269AC9-5F69-C148-9884-85920C8E9C2F}"/>
              </a:ext>
            </a:extLst>
          </p:cNvPr>
          <p:cNvSpPr txBox="1"/>
          <p:nvPr/>
        </p:nvSpPr>
        <p:spPr>
          <a:xfrm>
            <a:off x="1083168" y="2047070"/>
            <a:ext cx="7453929" cy="4239687"/>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Met uitpuilende broekzakken en volle tassen sluipt een klein groepje nieuwsgierige kinderen ‘s nachts de deur uit. Ze noemen zichzelf                    ‘De Ruimtereizigers’ en gaan vannacht op avontuur!</a:t>
            </a:r>
            <a:br>
              <a:rPr lang="nl-NL" sz="1800" kern="100" dirty="0">
                <a:solidFill>
                  <a:schemeClr val="bg1"/>
                </a:solidFill>
                <a:effectLst/>
                <a:latin typeface="Aptos"/>
                <a:ea typeface="Aptos"/>
                <a:cs typeface="Times New Roman" panose="02020603050405020304" pitchFamily="18" charset="0"/>
              </a:rPr>
            </a:br>
            <a:r>
              <a:rPr lang="nl-NL" sz="1800" kern="100" dirty="0">
                <a:solidFill>
                  <a:schemeClr val="bg1"/>
                </a:solidFill>
                <a:effectLst/>
                <a:latin typeface="Aptos"/>
                <a:ea typeface="Aptos"/>
                <a:cs typeface="Times New Roman" panose="02020603050405020304" pitchFamily="18" charset="0"/>
              </a:rPr>
              <a:t>Ze zien ontelbaar veel prachtige sterren. Vol verbazing kijken ze naar voorbij vliegende kometen.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Wat zou er nog meer te ontdekken zijn in die hele grote donkere hemel?!      Ze gaan op ontdekkingsreis door de ruimte. Op zoek naar de allermooiste planeet!</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Planeten in alle kleuren van de regenboog komen al snel op hen af. Rood, geel, groen. De ene nóg mooier dan de andere. Sterren razen voorbij en lijken te knipogen. De Ruimtereizigers kijken hun ogen uit. Er is zoveel moois te zien in het heelal: ufo’s, grappige ruimtewezens, maffe planeten. En kijk daar! Een astronaut zwaait vrolijk naar hen!</a:t>
            </a:r>
          </a:p>
        </p:txBody>
      </p:sp>
    </p:spTree>
    <p:extLst>
      <p:ext uri="{BB962C8B-B14F-4D97-AF65-F5344CB8AC3E}">
        <p14:creationId xmlns:p14="http://schemas.microsoft.com/office/powerpoint/2010/main" val="31441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ruimte, bol, Universum, blauw&#10;&#10;Automatisch gegenereerde beschrijving">
            <a:extLst>
              <a:ext uri="{FF2B5EF4-FFF2-40B4-BE49-F238E27FC236}">
                <a16:creationId xmlns:a16="http://schemas.microsoft.com/office/drawing/2014/main" id="{F2543B30-9F7E-E546-816F-8A0DACF9E2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50" y="327952"/>
            <a:ext cx="11620500" cy="6299200"/>
          </a:xfrm>
          <a:prstGeom prst="rect">
            <a:avLst/>
          </a:prstGeom>
        </p:spPr>
      </p:pic>
      <p:pic>
        <p:nvPicPr>
          <p:cNvPr id="4" name="Afbeelding 3">
            <a:extLst>
              <a:ext uri="{FF2B5EF4-FFF2-40B4-BE49-F238E27FC236}">
                <a16:creationId xmlns:a16="http://schemas.microsoft.com/office/drawing/2014/main" id="{BB98CE8B-9AF3-E14A-9B7F-84A9D2E3C3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7" name="Tekstvak 6">
            <a:extLst>
              <a:ext uri="{FF2B5EF4-FFF2-40B4-BE49-F238E27FC236}">
                <a16:creationId xmlns:a16="http://schemas.microsoft.com/office/drawing/2014/main" id="{D19CBEFA-37EC-134F-A406-3ADFAA8D1AE9}"/>
              </a:ext>
            </a:extLst>
          </p:cNvPr>
          <p:cNvSpPr txBox="1"/>
          <p:nvPr/>
        </p:nvSpPr>
        <p:spPr>
          <a:xfrm>
            <a:off x="615322" y="1731857"/>
            <a:ext cx="8622747" cy="4638642"/>
          </a:xfrm>
          <a:prstGeom prst="rect">
            <a:avLst/>
          </a:prstGeom>
          <a:noFill/>
        </p:spPr>
        <p:txBody>
          <a:bodyPr wrap="square" rtlCol="0">
            <a:spAutoFit/>
          </a:bodyPr>
          <a:lstStyle/>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Een planeet komt langzaam dichterbij. Vreemde ruimtewezens springen in het rond en roepen in een ruimtewezen-taal. </a:t>
            </a:r>
            <a:r>
              <a:rPr lang="nl-NL" sz="1800" kern="100" dirty="0" err="1">
                <a:solidFill>
                  <a:schemeClr val="bg1"/>
                </a:solidFill>
                <a:effectLst/>
                <a:latin typeface="Aptos"/>
                <a:ea typeface="Aptos"/>
                <a:cs typeface="Times New Roman" panose="02020603050405020304" pitchFamily="18" charset="0"/>
              </a:rPr>
              <a:t>Ksssh</a:t>
            </a:r>
            <a:r>
              <a:rPr lang="nl-NL" sz="1800" kern="100" dirty="0">
                <a:solidFill>
                  <a:schemeClr val="bg1"/>
                </a:solidFill>
                <a:effectLst/>
                <a:latin typeface="Aptos"/>
                <a:ea typeface="Aptos"/>
                <a:cs typeface="Times New Roman" panose="02020603050405020304" pitchFamily="18" charset="0"/>
              </a:rPr>
              <a:t>, blabla, </a:t>
            </a:r>
            <a:r>
              <a:rPr lang="nl-NL" sz="1800" kern="100" dirty="0" err="1">
                <a:solidFill>
                  <a:schemeClr val="bg1"/>
                </a:solidFill>
                <a:effectLst/>
                <a:latin typeface="Aptos"/>
                <a:ea typeface="Aptos"/>
                <a:cs typeface="Times New Roman" panose="02020603050405020304" pitchFamily="18" charset="0"/>
              </a:rPr>
              <a:t>kss-wa</a:t>
            </a:r>
            <a:r>
              <a:rPr lang="nl-NL" sz="1800" kern="100" dirty="0">
                <a:solidFill>
                  <a:schemeClr val="bg1"/>
                </a:solidFill>
                <a:effectLst/>
                <a:latin typeface="Aptos"/>
                <a:ea typeface="Aptos"/>
                <a:cs typeface="Times New Roman" panose="02020603050405020304" pitchFamily="18" charset="0"/>
              </a:rPr>
              <a:t>. De Ruimtereizigers besluiten om kennis te maken. Na een kopje ruimte-thee vertrekken ze snel weer om meer te ontdekken.</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En ineens zien ze het. Zo klein als een knikker, een glimmend groenblauw bolletje.             De Ruimtereizigers staren met open mond naar hun thuisplaneet. Wat is het mooi daar… Van zover weg zien ze pas echt goed hoe land, zee en lucht bij elkaar hoort! Ze zien niet waar het ene land ophoudt en een ander land begint en zijn te ver weg om mensen en dieren te kunnen zien. Maar het is duidelijk dat er leven is op deze planeet. En het bolletje ziet er zo klein en kwetsbaar uit in die hele grote ruimte!</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is de mooiste planeet van het heelal!’, roepen ze verrukt, ‘We hebben ‘m gevonden!’. De kinderen besluiten terug te keren naar huis om iedereen die het maar horen wil te vertellen hoe mooi en kwetsbaar de aarde is. Een nieuwe missie is geboren: </a:t>
            </a:r>
          </a:p>
          <a:p>
            <a:pPr>
              <a:lnSpc>
                <a:spcPct val="107000"/>
              </a:lnSpc>
              <a:spcAft>
                <a:spcPts val="800"/>
              </a:spcAft>
            </a:pPr>
            <a:r>
              <a:rPr lang="nl-NL" sz="1800" kern="100" dirty="0">
                <a:solidFill>
                  <a:schemeClr val="bg1"/>
                </a:solidFill>
                <a:effectLst/>
                <a:latin typeface="Aptos"/>
                <a:ea typeface="Aptos"/>
                <a:cs typeface="Times New Roman" panose="02020603050405020304" pitchFamily="18" charset="0"/>
              </a:rPr>
              <a:t>dat kleine groenblauwe bolletje verdient ál onze aandacht.</a:t>
            </a:r>
          </a:p>
        </p:txBody>
      </p:sp>
      <p:pic>
        <p:nvPicPr>
          <p:cNvPr id="9" name="Afbeelding 8" descr="Afbeelding met schermopname, Graphics, clipart&#10;&#10;Automatisch gegenereerde beschrijving">
            <a:extLst>
              <a:ext uri="{FF2B5EF4-FFF2-40B4-BE49-F238E27FC236}">
                <a16:creationId xmlns:a16="http://schemas.microsoft.com/office/drawing/2014/main" id="{9D7C8453-2AC1-284C-B38A-1BFDBB905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7848" y="707210"/>
            <a:ext cx="8915400" cy="1130300"/>
          </a:xfrm>
          <a:prstGeom prst="rect">
            <a:avLst/>
          </a:prstGeom>
        </p:spPr>
      </p:pic>
      <p:pic>
        <p:nvPicPr>
          <p:cNvPr id="10" name="Afbeelding 9" descr="Afbeelding met kaart, Aarde, Wereld, planeet&#10;&#10;Automatisch gegenereerde beschrijving">
            <a:extLst>
              <a:ext uri="{FF2B5EF4-FFF2-40B4-BE49-F238E27FC236}">
                <a16:creationId xmlns:a16="http://schemas.microsoft.com/office/drawing/2014/main" id="{DC3A7BF4-85E7-524A-A8DC-93C71908F4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38069" y="2646947"/>
            <a:ext cx="2605698" cy="2605698"/>
          </a:xfrm>
          <a:prstGeom prst="rect">
            <a:avLst/>
          </a:prstGeom>
        </p:spPr>
      </p:pic>
    </p:spTree>
    <p:extLst>
      <p:ext uri="{BB962C8B-B14F-4D97-AF65-F5344CB8AC3E}">
        <p14:creationId xmlns:p14="http://schemas.microsoft.com/office/powerpoint/2010/main" val="144069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2344913"/>
            <a:ext cx="5889951" cy="3139321"/>
          </a:xfrm>
          <a:prstGeom prst="rect">
            <a:avLst/>
          </a:prstGeom>
          <a:noFill/>
        </p:spPr>
        <p:txBody>
          <a:bodyPr wrap="square" rtlCol="0">
            <a:spAutoFit/>
          </a:bodyPr>
          <a:lstStyle/>
          <a:p>
            <a:r>
              <a:rPr lang="nl-NL" dirty="0">
                <a:solidFill>
                  <a:schemeClr val="bg1"/>
                </a:solidFill>
              </a:rPr>
              <a:t>Het "Earth </a:t>
            </a:r>
            <a:r>
              <a:rPr lang="nl-NL" dirty="0" err="1">
                <a:solidFill>
                  <a:schemeClr val="bg1"/>
                </a:solidFill>
              </a:rPr>
              <a:t>Overview</a:t>
            </a:r>
            <a:r>
              <a:rPr lang="nl-NL" dirty="0">
                <a:solidFill>
                  <a:schemeClr val="bg1"/>
                </a:solidFill>
              </a:rPr>
              <a:t> Effect" is een gevoel dat astronauten vaak krijgen als ze vanuit de ruimte naar de aarde kijken. Wanneer ze de hele planeet in één keer kunnen zien, begrijpen ze ineens hoe mooi en kwetsbaar de aarde is. </a:t>
            </a:r>
          </a:p>
          <a:p>
            <a:r>
              <a:rPr lang="nl-NL" dirty="0">
                <a:solidFill>
                  <a:schemeClr val="bg1"/>
                </a:solidFill>
              </a:rPr>
              <a:t>Ze zien geen landen of grenzen, alleen een grote, blauwe bol met dunne wolken eromheen. </a:t>
            </a:r>
          </a:p>
          <a:p>
            <a:endParaRPr lang="nl-NL" dirty="0">
              <a:solidFill>
                <a:schemeClr val="bg1"/>
              </a:solidFill>
            </a:endParaRPr>
          </a:p>
          <a:p>
            <a:r>
              <a:rPr lang="nl-NL" dirty="0">
                <a:solidFill>
                  <a:schemeClr val="bg1"/>
                </a:solidFill>
              </a:rPr>
              <a:t>Dit gevoel maakt ze vaak heel erg bewust van hoe belangrijk het is om goed voor onze planeet te zorgen. Het Earth </a:t>
            </a:r>
            <a:r>
              <a:rPr lang="nl-NL" dirty="0" err="1">
                <a:solidFill>
                  <a:schemeClr val="bg1"/>
                </a:solidFill>
              </a:rPr>
              <a:t>Overview</a:t>
            </a:r>
            <a:r>
              <a:rPr lang="nl-NL" dirty="0">
                <a:solidFill>
                  <a:schemeClr val="bg1"/>
                </a:solidFill>
              </a:rPr>
              <a:t> Effect laat zien dat we allemaal samen op deze ene aarde leven en dat we die moeten beschermen.</a:t>
            </a:r>
          </a:p>
        </p:txBody>
      </p:sp>
      <p:sp>
        <p:nvSpPr>
          <p:cNvPr id="10" name="Tekstvak 9">
            <a:extLst>
              <a:ext uri="{FF2B5EF4-FFF2-40B4-BE49-F238E27FC236}">
                <a16:creationId xmlns:a16="http://schemas.microsoft.com/office/drawing/2014/main" id="{A2FCD41F-DF11-9947-B0AF-40C3B4620C07}"/>
              </a:ext>
            </a:extLst>
          </p:cNvPr>
          <p:cNvSpPr txBox="1"/>
          <p:nvPr/>
        </p:nvSpPr>
        <p:spPr>
          <a:xfrm>
            <a:off x="778983" y="1513916"/>
            <a:ext cx="6938318" cy="830997"/>
          </a:xfrm>
          <a:prstGeom prst="rect">
            <a:avLst/>
          </a:prstGeom>
          <a:noFill/>
        </p:spPr>
        <p:txBody>
          <a:bodyPr wrap="square">
            <a:spAutoFit/>
          </a:bodyPr>
          <a:lstStyle/>
          <a:p>
            <a:r>
              <a:rPr lang="nl-NL" sz="4800" dirty="0">
                <a:solidFill>
                  <a:schemeClr val="bg1"/>
                </a:solidFill>
                <a:latin typeface="Arial Rounded MT Bold" panose="020F0704030504030204" pitchFamily="34" charset="77"/>
              </a:rPr>
              <a:t>Earth </a:t>
            </a:r>
            <a:r>
              <a:rPr lang="nl-NL" sz="4800" dirty="0" err="1">
                <a:solidFill>
                  <a:schemeClr val="bg1"/>
                </a:solidFill>
                <a:latin typeface="Arial Rounded MT Bold" panose="020F0704030504030204" pitchFamily="34" charset="77"/>
              </a:rPr>
              <a:t>Overview</a:t>
            </a:r>
            <a:r>
              <a:rPr lang="nl-NL" sz="4800" dirty="0">
                <a:solidFill>
                  <a:schemeClr val="bg1"/>
                </a:solidFill>
                <a:latin typeface="Arial Rounded MT Bold" panose="020F0704030504030204" pitchFamily="34" charset="77"/>
              </a:rPr>
              <a:t> Effect</a:t>
            </a:r>
            <a:endParaRPr lang="nl-NL" sz="4800" b="1" dirty="0">
              <a:solidFill>
                <a:schemeClr val="bg1"/>
              </a:solidFill>
              <a:latin typeface="Arial Rounded MT Bold" panose="020F0704030504030204" pitchFamily="34" charset="77"/>
            </a:endParaRPr>
          </a:p>
        </p:txBody>
      </p:sp>
      <p:pic>
        <p:nvPicPr>
          <p:cNvPr id="11" name="Afbeelding 10" descr="Afbeelding met kaart, Aarde, Wereld, planeet&#10;&#10;Automatisch gegenereerde beschrijving">
            <a:extLst>
              <a:ext uri="{FF2B5EF4-FFF2-40B4-BE49-F238E27FC236}">
                <a16:creationId xmlns:a16="http://schemas.microsoft.com/office/drawing/2014/main" id="{5043FDE8-9053-C445-8327-0149A331F4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8903" y="2479745"/>
            <a:ext cx="3496182" cy="3496182"/>
          </a:xfrm>
          <a:prstGeom prst="rect">
            <a:avLst/>
          </a:prstGeom>
        </p:spPr>
      </p:pic>
    </p:spTree>
    <p:extLst>
      <p:ext uri="{BB962C8B-B14F-4D97-AF65-F5344CB8AC3E}">
        <p14:creationId xmlns:p14="http://schemas.microsoft.com/office/powerpoint/2010/main" val="250042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chermopname, cirkel, bal&#10;&#10;Automatisch gegenereerde beschrijving">
            <a:extLst>
              <a:ext uri="{FF2B5EF4-FFF2-40B4-BE49-F238E27FC236}">
                <a16:creationId xmlns:a16="http://schemas.microsoft.com/office/drawing/2014/main" id="{29655BD5-1A36-9E48-BD0C-B98BD7D95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789" y="-869161"/>
            <a:ext cx="10442175" cy="6858000"/>
          </a:xfrm>
          <a:prstGeom prst="rect">
            <a:avLst/>
          </a:prstGeom>
        </p:spPr>
      </p:pic>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4151883"/>
            <a:ext cx="10749202" cy="2308324"/>
          </a:xfrm>
          <a:prstGeom prst="rect">
            <a:avLst/>
          </a:prstGeom>
          <a:noFill/>
        </p:spPr>
        <p:txBody>
          <a:bodyPr wrap="square" rtlCol="0">
            <a:spAutoFit/>
          </a:bodyPr>
          <a:lstStyle/>
          <a:p>
            <a:r>
              <a:rPr lang="nl-NL" b="1" dirty="0">
                <a:solidFill>
                  <a:schemeClr val="bg1"/>
                </a:solidFill>
              </a:rPr>
              <a:t>Alle planeten draaien om de zon</a:t>
            </a:r>
            <a:r>
              <a:rPr lang="nl-NL" dirty="0">
                <a:solidFill>
                  <a:schemeClr val="bg1"/>
                </a:solidFill>
              </a:rPr>
              <a:t>: Ons zonnestelsel heeft acht planeten die allemaal om de zon draaien. De Aarde is de derde planeet vanaf de zon.</a:t>
            </a:r>
          </a:p>
          <a:p>
            <a:endParaRPr lang="nl-NL" dirty="0">
              <a:solidFill>
                <a:schemeClr val="bg1"/>
              </a:solidFill>
            </a:endParaRPr>
          </a:p>
          <a:p>
            <a:r>
              <a:rPr lang="nl-NL" b="1" dirty="0">
                <a:solidFill>
                  <a:schemeClr val="bg1"/>
                </a:solidFill>
              </a:rPr>
              <a:t>De Aarde draait en beweegt</a:t>
            </a:r>
            <a:r>
              <a:rPr lang="nl-NL" dirty="0">
                <a:solidFill>
                  <a:schemeClr val="bg1"/>
                </a:solidFill>
              </a:rPr>
              <a:t>: De Aarde draait in 24 uur om haar eigen as, waardoor we dag en nacht hebben. Tegelijkertijd draait de Aarde in 365 dagen om de zon, wat een jaar vormt.</a:t>
            </a:r>
          </a:p>
          <a:p>
            <a:endParaRPr lang="nl-NL" dirty="0">
              <a:solidFill>
                <a:schemeClr val="bg1"/>
              </a:solidFill>
            </a:endParaRPr>
          </a:p>
          <a:p>
            <a:r>
              <a:rPr lang="nl-NL" b="1" dirty="0">
                <a:solidFill>
                  <a:schemeClr val="bg1"/>
                </a:solidFill>
              </a:rPr>
              <a:t>De Aarde is precies op de juiste afstand van de zon</a:t>
            </a:r>
            <a:r>
              <a:rPr lang="nl-NL" dirty="0">
                <a:solidFill>
                  <a:schemeClr val="bg1"/>
                </a:solidFill>
              </a:rPr>
              <a:t>: Dit wordt de "goudlokjeszone" genoemd. Het is niet te heet en niet te koud, waardoor water in vloeibare vorm kan bestaan, wat essentieel is voor leven.</a:t>
            </a:r>
          </a:p>
        </p:txBody>
      </p:sp>
    </p:spTree>
    <p:extLst>
      <p:ext uri="{BB962C8B-B14F-4D97-AF65-F5344CB8AC3E}">
        <p14:creationId xmlns:p14="http://schemas.microsoft.com/office/powerpoint/2010/main" val="1208245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schermopname, cirkel, bal&#10;&#10;Automatisch gegenereerde beschrijving">
            <a:extLst>
              <a:ext uri="{FF2B5EF4-FFF2-40B4-BE49-F238E27FC236}">
                <a16:creationId xmlns:a16="http://schemas.microsoft.com/office/drawing/2014/main" id="{29655BD5-1A36-9E48-BD0C-B98BD7D958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789" y="-869161"/>
            <a:ext cx="10442175" cy="6858000"/>
          </a:xfrm>
          <a:prstGeom prst="rect">
            <a:avLst/>
          </a:prstGeom>
        </p:spPr>
      </p:pic>
      <p:pic>
        <p:nvPicPr>
          <p:cNvPr id="5" name="Afbeelding 4">
            <a:extLst>
              <a:ext uri="{FF2B5EF4-FFF2-40B4-BE49-F238E27FC236}">
                <a16:creationId xmlns:a16="http://schemas.microsoft.com/office/drawing/2014/main" id="{F08C9CE0-F5C4-D241-973B-1A4A290DE4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
        <p:nvSpPr>
          <p:cNvPr id="8" name="Tekstvak 7">
            <a:extLst>
              <a:ext uri="{FF2B5EF4-FFF2-40B4-BE49-F238E27FC236}">
                <a16:creationId xmlns:a16="http://schemas.microsoft.com/office/drawing/2014/main" id="{0B666995-B12B-8A43-83A3-BDC4EEFC9577}"/>
              </a:ext>
            </a:extLst>
          </p:cNvPr>
          <p:cNvSpPr txBox="1"/>
          <p:nvPr/>
        </p:nvSpPr>
        <p:spPr>
          <a:xfrm>
            <a:off x="851812" y="4151883"/>
            <a:ext cx="10749202" cy="2308324"/>
          </a:xfrm>
          <a:prstGeom prst="rect">
            <a:avLst/>
          </a:prstGeom>
          <a:noFill/>
        </p:spPr>
        <p:txBody>
          <a:bodyPr wrap="square" rtlCol="0">
            <a:spAutoFit/>
          </a:bodyPr>
          <a:lstStyle/>
          <a:p>
            <a:r>
              <a:rPr lang="nl-NL" b="1" dirty="0">
                <a:solidFill>
                  <a:schemeClr val="bg1"/>
                </a:solidFill>
              </a:rPr>
              <a:t>Mars, de 'rode planeet', lijkt het meest op de Aarde</a:t>
            </a:r>
            <a:r>
              <a:rPr lang="nl-NL" dirty="0">
                <a:solidFill>
                  <a:schemeClr val="bg1"/>
                </a:solidFill>
              </a:rPr>
              <a:t>: Wetenschappers onderzoeken Mars omdat er aanwijzingen zijn dat er vroeger water was. Misschien vinden we ooit tekenen van leven op Mars.</a:t>
            </a:r>
          </a:p>
          <a:p>
            <a:endParaRPr lang="nl-NL" dirty="0">
              <a:solidFill>
                <a:schemeClr val="bg1"/>
              </a:solidFill>
            </a:endParaRPr>
          </a:p>
          <a:p>
            <a:r>
              <a:rPr lang="nl-NL" b="1" dirty="0">
                <a:solidFill>
                  <a:schemeClr val="bg1"/>
                </a:solidFill>
              </a:rPr>
              <a:t>Saturnus heeft prachtige ringen</a:t>
            </a:r>
            <a:r>
              <a:rPr lang="nl-NL" dirty="0">
                <a:solidFill>
                  <a:schemeClr val="bg1"/>
                </a:solidFill>
              </a:rPr>
              <a:t>: Saturnus is bekend om zijn indrukwekkende ringen, die bestaan uit ijs en steentjes. Dit maakt de planeet een van de mooiste in ons zonnestelsel.</a:t>
            </a:r>
          </a:p>
          <a:p>
            <a:endParaRPr lang="nl-NL" dirty="0">
              <a:solidFill>
                <a:schemeClr val="bg1"/>
              </a:solidFill>
            </a:endParaRPr>
          </a:p>
          <a:p>
            <a:r>
              <a:rPr lang="nl-NL" b="1" dirty="0">
                <a:solidFill>
                  <a:schemeClr val="bg1"/>
                </a:solidFill>
              </a:rPr>
              <a:t>Alles op Aarde is met elkaar verbonden</a:t>
            </a:r>
            <a:r>
              <a:rPr lang="nl-NL" dirty="0">
                <a:solidFill>
                  <a:schemeClr val="bg1"/>
                </a:solidFill>
              </a:rPr>
              <a:t>: Van de lucht die we inademen tot de oceanen en bossen, alles is met elkaar in balans. Wat we doen in één deel van de wereld kan invloed hebben op de rest van de planeet.</a:t>
            </a:r>
          </a:p>
        </p:txBody>
      </p:sp>
    </p:spTree>
    <p:extLst>
      <p:ext uri="{BB962C8B-B14F-4D97-AF65-F5344CB8AC3E}">
        <p14:creationId xmlns:p14="http://schemas.microsoft.com/office/powerpoint/2010/main" val="50545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7249B3C-DC42-6144-BF7C-2188F40FED78}"/>
              </a:ext>
            </a:extLst>
          </p:cNvPr>
          <p:cNvSpPr txBox="1"/>
          <p:nvPr/>
        </p:nvSpPr>
        <p:spPr>
          <a:xfrm>
            <a:off x="809931" y="1388632"/>
            <a:ext cx="7761696" cy="3970318"/>
          </a:xfrm>
          <a:prstGeom prst="rect">
            <a:avLst/>
          </a:prstGeom>
          <a:noFill/>
        </p:spPr>
        <p:txBody>
          <a:bodyPr wrap="square" rtlCol="0">
            <a:spAutoFit/>
          </a:bodyPr>
          <a:lstStyle/>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Waarom is het belangrijk om voor de Aarde te zorgen, gezien hoe uniek en kwetsbaar ze is?</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dirty="0">
                <a:solidFill>
                  <a:schemeClr val="bg1"/>
                </a:solidFill>
              </a:rPr>
              <a:t>Wat betekent het dat alles op Aarde met elkaar verbonden is? Kun je een voorbeeld geven?</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dirty="0">
                <a:solidFill>
                  <a:schemeClr val="bg1"/>
                </a:solidFill>
              </a:rPr>
              <a:t>Hoe zou de wereld eruitzien als de Aarde niet in de "goudlokjeszone" lag?</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dirty="0">
                <a:solidFill>
                  <a:schemeClr val="bg1"/>
                </a:solidFill>
              </a:rPr>
              <a:t>Waarom denken wetenschappers dat Mars misschien geschikt is voor leven, en hoe zou dat leven er volgens jou uitzien?</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dirty="0">
                <a:solidFill>
                  <a:schemeClr val="bg1"/>
                </a:solidFill>
              </a:rPr>
              <a:t>Hoe kunnen we ervoor zorgen dat toekomstige generaties ook een gezonde en mooie aarde hebben om op te leven?</a:t>
            </a:r>
          </a:p>
        </p:txBody>
      </p:sp>
      <p:pic>
        <p:nvPicPr>
          <p:cNvPr id="3" name="Afbeelding 2">
            <a:extLst>
              <a:ext uri="{FF2B5EF4-FFF2-40B4-BE49-F238E27FC236}">
                <a16:creationId xmlns:a16="http://schemas.microsoft.com/office/drawing/2014/main" id="{87AD369E-7026-BA42-8B5C-74F6B992EB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35774" y="539962"/>
            <a:ext cx="2067950" cy="488111"/>
          </a:xfrm>
          <a:prstGeom prst="rect">
            <a:avLst/>
          </a:prstGeom>
        </p:spPr>
      </p:pic>
    </p:spTree>
    <p:extLst>
      <p:ext uri="{BB962C8B-B14F-4D97-AF65-F5344CB8AC3E}">
        <p14:creationId xmlns:p14="http://schemas.microsoft.com/office/powerpoint/2010/main" val="1774735160"/>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2C3883E2D0548886604C56EF4BB57" ma:contentTypeVersion="18" ma:contentTypeDescription="Een nieuw document maken." ma:contentTypeScope="" ma:versionID="71dd860d6d5d17da280c2b7ea955e4e4">
  <xsd:schema xmlns:xsd="http://www.w3.org/2001/XMLSchema" xmlns:xs="http://www.w3.org/2001/XMLSchema" xmlns:p="http://schemas.microsoft.com/office/2006/metadata/properties" xmlns:ns2="1ecc3db9-f79c-4d24-8315-2c03a6f660bd" xmlns:ns3="db8e7f75-8e24-48c1-9195-42e1c46c18ea" targetNamespace="http://schemas.microsoft.com/office/2006/metadata/properties" ma:root="true" ma:fieldsID="cdecf15b4db6927292cbc55a8a1621f9" ns2:_="" ns3:_="">
    <xsd:import namespace="1ecc3db9-f79c-4d24-8315-2c03a6f660bd"/>
    <xsd:import namespace="db8e7f75-8e24-48c1-9195-42e1c46c18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cc3db9-f79c-4d24-8315-2c03a6f660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2cbd7ba-3d44-4e84-a099-e11aafee88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8e7f75-8e24-48c1-9195-42e1c46c18ea"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bf711b25-a6f9-4f66-967f-4578fe8d389a}" ma:internalName="TaxCatchAll" ma:showField="CatchAllData" ma:web="db8e7f75-8e24-48c1-9195-42e1c46c18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3B459-4DB2-421C-A116-3A2790134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cc3db9-f79c-4d24-8315-2c03a6f660bd"/>
    <ds:schemaRef ds:uri="db8e7f75-8e24-48c1-9195-42e1c46c1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49042A-A0C9-4EBC-83FC-FD19C60009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2635</TotalTime>
  <Words>1928</Words>
  <Application>Microsoft Office PowerPoint</Application>
  <PresentationFormat>Breedbeeld</PresentationFormat>
  <Paragraphs>102</Paragraphs>
  <Slides>24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Aptos</vt:lpstr>
      <vt:lpstr>Arial</vt:lpstr>
      <vt:lpstr>Arial Rounded MT Bold</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 Willems</dc:creator>
  <cp:lastModifiedBy>Ilja de Brouwer | CultuurContact</cp:lastModifiedBy>
  <cp:revision>91</cp:revision>
  <dcterms:created xsi:type="dcterms:W3CDTF">2022-08-22T13:35:37Z</dcterms:created>
  <dcterms:modified xsi:type="dcterms:W3CDTF">2024-09-03T14:08:58Z</dcterms:modified>
</cp:coreProperties>
</file>