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3"/>
  </p:sldMasterIdLst>
  <p:notesMasterIdLst>
    <p:notesMasterId r:id="rId22"/>
  </p:notesMasterIdLst>
  <p:sldIdLst>
    <p:sldId id="256" r:id="rId4"/>
    <p:sldId id="258" r:id="rId5"/>
    <p:sldId id="275" r:id="rId6"/>
    <p:sldId id="266" r:id="rId7"/>
    <p:sldId id="325" r:id="rId8"/>
    <p:sldId id="333" r:id="rId9"/>
    <p:sldId id="329" r:id="rId10"/>
    <p:sldId id="330" r:id="rId11"/>
    <p:sldId id="331" r:id="rId12"/>
    <p:sldId id="297" r:id="rId13"/>
    <p:sldId id="332" r:id="rId14"/>
    <p:sldId id="334" r:id="rId15"/>
    <p:sldId id="335" r:id="rId16"/>
    <p:sldId id="271" r:id="rId17"/>
    <p:sldId id="321" r:id="rId18"/>
    <p:sldId id="326" r:id="rId19"/>
    <p:sldId id="327"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A1551CAB-73D5-EB4B-AFFF-74C93735AE64}">
          <p14:sldIdLst>
            <p14:sldId id="256"/>
            <p14:sldId id="258"/>
            <p14:sldId id="275"/>
            <p14:sldId id="266"/>
            <p14:sldId id="325"/>
            <p14:sldId id="333"/>
            <p14:sldId id="329"/>
            <p14:sldId id="330"/>
            <p14:sldId id="331"/>
            <p14:sldId id="297"/>
            <p14:sldId id="332"/>
            <p14:sldId id="334"/>
            <p14:sldId id="335"/>
            <p14:sldId id="271"/>
            <p14:sldId id="321"/>
            <p14:sldId id="326"/>
            <p14:sldId id="327"/>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7" autoAdjust="0"/>
    <p:restoredTop sz="94694"/>
  </p:normalViewPr>
  <p:slideViewPr>
    <p:cSldViewPr snapToGrid="0" snapToObjects="1">
      <p:cViewPr varScale="1">
        <p:scale>
          <a:sx n="102" d="100"/>
          <a:sy n="102" d="100"/>
        </p:scale>
        <p:origin x="14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04861-5171-B74C-AA4E-9E02D7BF9E47}" type="datetimeFigureOut">
              <a:rPr lang="nl-NL" smtClean="0"/>
              <a:t>3-9-2024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5963D-F693-424D-B6F4-9D0D88A3F65C}" type="slidenum">
              <a:rPr lang="nl-NL" smtClean="0"/>
              <a:t>‹nr.›</a:t>
            </a:fld>
            <a:endParaRPr lang="nl-NL"/>
          </a:p>
        </p:txBody>
      </p:sp>
    </p:spTree>
    <p:extLst>
      <p:ext uri="{BB962C8B-B14F-4D97-AF65-F5344CB8AC3E}">
        <p14:creationId xmlns:p14="http://schemas.microsoft.com/office/powerpoint/2010/main" val="371586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55300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308953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31825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259750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220077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9BD3B21-D7F7-A84E-A142-9E83FF23AB21}" type="datetimeFigureOut">
              <a:rPr lang="nl-NL" smtClean="0"/>
              <a:t>3-9-2024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138860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9BD3B21-D7F7-A84E-A142-9E83FF23AB21}" type="datetimeFigureOut">
              <a:rPr lang="nl-NL" smtClean="0"/>
              <a:t>3-9-2024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291679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9BD3B21-D7F7-A84E-A142-9E83FF23AB21}" type="datetimeFigureOut">
              <a:rPr lang="nl-NL" smtClean="0"/>
              <a:t>3-9-2024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370759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D3B21-D7F7-A84E-A142-9E83FF23AB21}" type="datetimeFigureOut">
              <a:rPr lang="nl-NL" smtClean="0"/>
              <a:t>3-9-2024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128187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9BD3B21-D7F7-A84E-A142-9E83FF23AB21}" type="datetimeFigureOut">
              <a:rPr lang="nl-NL" smtClean="0"/>
              <a:t>3-9-2024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60881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9BD3B21-D7F7-A84E-A142-9E83FF23AB21}" type="datetimeFigureOut">
              <a:rPr lang="nl-NL" smtClean="0"/>
              <a:t>3-9-2024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147729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D3B21-D7F7-A84E-A142-9E83FF23AB21}" type="datetimeFigureOut">
              <a:rPr lang="nl-NL" smtClean="0"/>
              <a:t>3-9-2024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6001F-BB43-E24F-968C-E9EB1C86818F}" type="slidenum">
              <a:rPr lang="nl-NL" smtClean="0"/>
              <a:t>‹nr.›</a:t>
            </a:fld>
            <a:endParaRPr lang="nl-NL"/>
          </a:p>
        </p:txBody>
      </p:sp>
    </p:spTree>
    <p:extLst>
      <p:ext uri="{BB962C8B-B14F-4D97-AF65-F5344CB8AC3E}">
        <p14:creationId xmlns:p14="http://schemas.microsoft.com/office/powerpoint/2010/main" val="30278855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Afbeelding met bol, schermopname, planeet, Universum&#10;&#10;Automatisch gegenereerde beschrijving">
            <a:extLst>
              <a:ext uri="{FF2B5EF4-FFF2-40B4-BE49-F238E27FC236}">
                <a16:creationId xmlns:a16="http://schemas.microsoft.com/office/drawing/2014/main" id="{5C7437AA-210D-6D48-A59F-6E7765853E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70"/>
          <a:stretch/>
        </p:blipFill>
        <p:spPr>
          <a:xfrm>
            <a:off x="288776" y="323681"/>
            <a:ext cx="11630791" cy="6295604"/>
          </a:xfrm>
          <a:prstGeom prst="rect">
            <a:avLst/>
          </a:prstGeom>
        </p:spPr>
      </p:pic>
      <p:pic>
        <p:nvPicPr>
          <p:cNvPr id="7" name="Afbeelding 6">
            <a:extLst>
              <a:ext uri="{FF2B5EF4-FFF2-40B4-BE49-F238E27FC236}">
                <a16:creationId xmlns:a16="http://schemas.microsoft.com/office/drawing/2014/main" id="{303F5B3A-5F6E-3048-BE6E-12A480E2A8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9388" y="1223634"/>
            <a:ext cx="3460652" cy="816839"/>
          </a:xfrm>
          <a:prstGeom prst="rect">
            <a:avLst/>
          </a:prstGeom>
        </p:spPr>
      </p:pic>
      <p:sp>
        <p:nvSpPr>
          <p:cNvPr id="10" name="Ondertitel 2">
            <a:extLst>
              <a:ext uri="{FF2B5EF4-FFF2-40B4-BE49-F238E27FC236}">
                <a16:creationId xmlns:a16="http://schemas.microsoft.com/office/drawing/2014/main" id="{341694D1-7308-F549-906B-0398D867BB63}"/>
              </a:ext>
            </a:extLst>
          </p:cNvPr>
          <p:cNvSpPr txBox="1">
            <a:spLocks/>
          </p:cNvSpPr>
          <p:nvPr/>
        </p:nvSpPr>
        <p:spPr>
          <a:xfrm>
            <a:off x="2725361" y="2848182"/>
            <a:ext cx="13646149" cy="20185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1500" b="1" dirty="0">
              <a:solidFill>
                <a:srgbClr val="0038FF"/>
              </a:solidFill>
            </a:endParaRPr>
          </a:p>
        </p:txBody>
      </p:sp>
      <p:sp>
        <p:nvSpPr>
          <p:cNvPr id="20" name="Tekstvak 19">
            <a:extLst>
              <a:ext uri="{FF2B5EF4-FFF2-40B4-BE49-F238E27FC236}">
                <a16:creationId xmlns:a16="http://schemas.microsoft.com/office/drawing/2014/main" id="{C74FAC3B-4F57-B64E-89B5-7E63D6554610}"/>
              </a:ext>
            </a:extLst>
          </p:cNvPr>
          <p:cNvSpPr txBox="1"/>
          <p:nvPr/>
        </p:nvSpPr>
        <p:spPr>
          <a:xfrm>
            <a:off x="889168" y="2812865"/>
            <a:ext cx="10883787" cy="2923877"/>
          </a:xfrm>
          <a:prstGeom prst="rect">
            <a:avLst/>
          </a:prstGeom>
          <a:noFill/>
        </p:spPr>
        <p:txBody>
          <a:bodyPr wrap="square" rtlCol="0">
            <a:spAutoFit/>
          </a:bodyPr>
          <a:lstStyle/>
          <a:p>
            <a:r>
              <a:rPr lang="nl-NL" sz="10000" b="1" dirty="0">
                <a:solidFill>
                  <a:srgbClr val="FFFFFF"/>
                </a:solidFill>
                <a:effectLst/>
                <a:latin typeface="Calibri" panose="020F0502020204030204" pitchFamily="34" charset="0"/>
                <a:cs typeface="Calibri" panose="020F0502020204030204" pitchFamily="34" charset="0"/>
              </a:rPr>
              <a:t>RUIMTEREIZIGERS</a:t>
            </a:r>
          </a:p>
          <a:p>
            <a:r>
              <a:rPr lang="nl-NL" sz="4400" b="1" dirty="0">
                <a:solidFill>
                  <a:srgbClr val="FFFFFF"/>
                </a:solidFill>
                <a:effectLst/>
                <a:latin typeface="Calibri" panose="020F0502020204030204" pitchFamily="34" charset="0"/>
                <a:cs typeface="Calibri" panose="020F0502020204030204" pitchFamily="34" charset="0"/>
              </a:rPr>
              <a:t>lesbrief RUIMTESCHIP PO 5 - 8, VO 1 - 2</a:t>
            </a:r>
          </a:p>
          <a:p>
            <a:endParaRPr lang="nl-NL" sz="4000" dirty="0"/>
          </a:p>
        </p:txBody>
      </p:sp>
    </p:spTree>
    <p:extLst>
      <p:ext uri="{BB962C8B-B14F-4D97-AF65-F5344CB8AC3E}">
        <p14:creationId xmlns:p14="http://schemas.microsoft.com/office/powerpoint/2010/main" val="13218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8" name="Tekstvak 7">
            <a:extLst>
              <a:ext uri="{FF2B5EF4-FFF2-40B4-BE49-F238E27FC236}">
                <a16:creationId xmlns:a16="http://schemas.microsoft.com/office/drawing/2014/main" id="{0B666995-B12B-8A43-83A3-BDC4EEFC9577}"/>
              </a:ext>
            </a:extLst>
          </p:cNvPr>
          <p:cNvSpPr txBox="1"/>
          <p:nvPr/>
        </p:nvSpPr>
        <p:spPr>
          <a:xfrm>
            <a:off x="851812" y="2344913"/>
            <a:ext cx="4707417" cy="3970318"/>
          </a:xfrm>
          <a:prstGeom prst="rect">
            <a:avLst/>
          </a:prstGeom>
          <a:noFill/>
        </p:spPr>
        <p:txBody>
          <a:bodyPr wrap="square" rtlCol="0">
            <a:spAutoFit/>
          </a:bodyPr>
          <a:lstStyle/>
          <a:p>
            <a:r>
              <a:rPr lang="nl-NL" dirty="0">
                <a:solidFill>
                  <a:schemeClr val="bg1"/>
                </a:solidFill>
              </a:rPr>
              <a:t>Jan </a:t>
            </a:r>
            <a:r>
              <a:rPr lang="nl-NL" dirty="0" err="1">
                <a:solidFill>
                  <a:schemeClr val="bg1"/>
                </a:solidFill>
              </a:rPr>
              <a:t>Fabre</a:t>
            </a:r>
            <a:r>
              <a:rPr lang="nl-NL" dirty="0">
                <a:solidFill>
                  <a:schemeClr val="bg1"/>
                </a:solidFill>
              </a:rPr>
              <a:t> is een Belgische kunstenaar die bekend staat om zijn bijzondere kunstwerken, vaak gemaakt met een blauwe balpen. Hij gebruikt de balpen om grote, gedetailleerde tekeningen te maken, vaak op muren, plafonds of zelfs hele kamers. Zijn werk combineert vaak dieren, mensen en symbolen om verhalen te vertellen. </a:t>
            </a:r>
            <a:r>
              <a:rPr lang="nl-NL" dirty="0" err="1">
                <a:solidFill>
                  <a:schemeClr val="bg1"/>
                </a:solidFill>
              </a:rPr>
              <a:t>Fabre's</a:t>
            </a:r>
            <a:r>
              <a:rPr lang="nl-NL" dirty="0">
                <a:solidFill>
                  <a:schemeClr val="bg1"/>
                </a:solidFill>
              </a:rPr>
              <a:t> balpentekeningen laten zien hoe iets eenvoudigs, zoals een balpen, kan worden gebruikt om indrukwekkende kunst te maken. Zijn werk wordt wereldwijd tentoongesteld en is geliefd vanwege de unieke techniek en de diepte van de beelden die hij creëert.</a:t>
            </a:r>
          </a:p>
        </p:txBody>
      </p:sp>
      <p:sp>
        <p:nvSpPr>
          <p:cNvPr id="10" name="Tekstvak 9">
            <a:extLst>
              <a:ext uri="{FF2B5EF4-FFF2-40B4-BE49-F238E27FC236}">
                <a16:creationId xmlns:a16="http://schemas.microsoft.com/office/drawing/2014/main" id="{A2FCD41F-DF11-9947-B0AF-40C3B4620C07}"/>
              </a:ext>
            </a:extLst>
          </p:cNvPr>
          <p:cNvSpPr txBox="1"/>
          <p:nvPr/>
        </p:nvSpPr>
        <p:spPr>
          <a:xfrm>
            <a:off x="778983" y="1513916"/>
            <a:ext cx="6938318" cy="830997"/>
          </a:xfrm>
          <a:prstGeom prst="rect">
            <a:avLst/>
          </a:prstGeom>
          <a:noFill/>
        </p:spPr>
        <p:txBody>
          <a:bodyPr wrap="square">
            <a:spAutoFit/>
          </a:bodyPr>
          <a:lstStyle/>
          <a:p>
            <a:r>
              <a:rPr lang="nl-NL" sz="4800" b="1" dirty="0">
                <a:solidFill>
                  <a:schemeClr val="bg1"/>
                </a:solidFill>
                <a:latin typeface="Arial Rounded MT Bold" panose="020F0704030504030204" pitchFamily="34" charset="77"/>
              </a:rPr>
              <a:t>JAN FABRE</a:t>
            </a:r>
          </a:p>
        </p:txBody>
      </p:sp>
      <p:pic>
        <p:nvPicPr>
          <p:cNvPr id="5122" name="Picture 2" descr="Jan Fabre Bic Art - Yoors">
            <a:extLst>
              <a:ext uri="{FF2B5EF4-FFF2-40B4-BE49-F238E27FC236}">
                <a16:creationId xmlns:a16="http://schemas.microsoft.com/office/drawing/2014/main" id="{F9EA4BE4-BAA6-1142-A194-D3D9CB47F8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5928" y="3255911"/>
            <a:ext cx="4299692" cy="33795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an Fabre, Vervalsing van het geheime feest II (Angsten) (De dood in de  dood), zd ©">
            <a:extLst>
              <a:ext uri="{FF2B5EF4-FFF2-40B4-BE49-F238E27FC236}">
                <a16:creationId xmlns:a16="http://schemas.microsoft.com/office/drawing/2014/main" id="{7E58C78E-CA5B-074D-9590-A835E0D8EC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43336" y="1438450"/>
            <a:ext cx="2731730" cy="27239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ine Arts Belgium - Did you know that Jan Fabre's &quot;The Look Within (The  Hour Blue)&quot; was entirely drawn with ballpoint pen? And that the work of art  actually insinuates the moment">
            <a:extLst>
              <a:ext uri="{FF2B5EF4-FFF2-40B4-BE49-F238E27FC236}">
                <a16:creationId xmlns:a16="http://schemas.microsoft.com/office/drawing/2014/main" id="{66B351B6-ACDF-D24C-9F41-6A463E852E6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55032" y="697095"/>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42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10" name="Tekstvak 9">
            <a:extLst>
              <a:ext uri="{FF2B5EF4-FFF2-40B4-BE49-F238E27FC236}">
                <a16:creationId xmlns:a16="http://schemas.microsoft.com/office/drawing/2014/main" id="{A2FCD41F-DF11-9947-B0AF-40C3B4620C07}"/>
              </a:ext>
            </a:extLst>
          </p:cNvPr>
          <p:cNvSpPr txBox="1"/>
          <p:nvPr/>
        </p:nvSpPr>
        <p:spPr>
          <a:xfrm>
            <a:off x="778983" y="1513916"/>
            <a:ext cx="6938318" cy="830997"/>
          </a:xfrm>
          <a:prstGeom prst="rect">
            <a:avLst/>
          </a:prstGeom>
          <a:noFill/>
        </p:spPr>
        <p:txBody>
          <a:bodyPr wrap="square">
            <a:spAutoFit/>
          </a:bodyPr>
          <a:lstStyle/>
          <a:p>
            <a:r>
              <a:rPr lang="nl-NL" sz="4800" b="1" dirty="0">
                <a:solidFill>
                  <a:schemeClr val="bg1"/>
                </a:solidFill>
                <a:latin typeface="Arial Rounded MT Bold" panose="020F0704030504030204" pitchFamily="34" charset="77"/>
              </a:rPr>
              <a:t>JAN FABRE</a:t>
            </a:r>
          </a:p>
        </p:txBody>
      </p:sp>
      <p:pic>
        <p:nvPicPr>
          <p:cNvPr id="5122" name="Picture 2" descr="Jan Fabre Bic Art - Yoors">
            <a:extLst>
              <a:ext uri="{FF2B5EF4-FFF2-40B4-BE49-F238E27FC236}">
                <a16:creationId xmlns:a16="http://schemas.microsoft.com/office/drawing/2014/main" id="{F9EA4BE4-BAA6-1142-A194-D3D9CB47F8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5928" y="3255911"/>
            <a:ext cx="4299692" cy="33795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an Fabre, Vervalsing van het geheime feest II (Angsten) (De dood in de  dood), zd ©">
            <a:extLst>
              <a:ext uri="{FF2B5EF4-FFF2-40B4-BE49-F238E27FC236}">
                <a16:creationId xmlns:a16="http://schemas.microsoft.com/office/drawing/2014/main" id="{7E58C78E-CA5B-074D-9590-A835E0D8EC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43336" y="1438450"/>
            <a:ext cx="2731730" cy="27239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ine Arts Belgium - Did you know that Jan Fabre's &quot;The Look Within (The  Hour Blue)&quot; was entirely drawn with ballpoint pen? And that the work of art  actually insinuates the moment">
            <a:extLst>
              <a:ext uri="{FF2B5EF4-FFF2-40B4-BE49-F238E27FC236}">
                <a16:creationId xmlns:a16="http://schemas.microsoft.com/office/drawing/2014/main" id="{66B351B6-ACDF-D24C-9F41-6A463E852E6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55032" y="697095"/>
            <a:ext cx="3492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62C7649C-1082-084C-9A06-EFB02F9463A6}"/>
              </a:ext>
            </a:extLst>
          </p:cNvPr>
          <p:cNvSpPr txBox="1"/>
          <p:nvPr/>
        </p:nvSpPr>
        <p:spPr>
          <a:xfrm>
            <a:off x="848480" y="3216893"/>
            <a:ext cx="6097162" cy="1477328"/>
          </a:xfrm>
          <a:prstGeom prst="rect">
            <a:avLst/>
          </a:prstGeom>
          <a:noFill/>
        </p:spPr>
        <p:txBody>
          <a:bodyPr wrap="square">
            <a:spAutoFit/>
          </a:bodyPr>
          <a:lstStyle/>
          <a:p>
            <a:pPr marL="285750" indent="-285750">
              <a:buFont typeface="Arial" panose="020B0604020202020204" pitchFamily="34" charset="0"/>
              <a:buChar char="•"/>
            </a:pPr>
            <a:r>
              <a:rPr lang="nl-NL" b="1" i="1" dirty="0">
                <a:solidFill>
                  <a:schemeClr val="bg1"/>
                </a:solidFill>
              </a:rPr>
              <a:t>De werken van </a:t>
            </a:r>
            <a:r>
              <a:rPr lang="nl-NL" b="1" i="1" dirty="0" err="1">
                <a:solidFill>
                  <a:schemeClr val="bg1"/>
                </a:solidFill>
              </a:rPr>
              <a:t>Fabre</a:t>
            </a:r>
            <a:r>
              <a:rPr lang="nl-NL" b="1" i="1" dirty="0">
                <a:solidFill>
                  <a:schemeClr val="bg1"/>
                </a:solidFill>
              </a:rPr>
              <a:t> zijn met balpen gemaakt, hoe kan het dat delen veel donkerder zijn?</a:t>
            </a:r>
          </a:p>
          <a:p>
            <a:pPr marL="285750" indent="-285750">
              <a:buFont typeface="Arial" panose="020B0604020202020204" pitchFamily="34" charset="0"/>
              <a:buChar char="•"/>
            </a:pPr>
            <a:r>
              <a:rPr lang="nl-NL" b="1" i="1" dirty="0">
                <a:solidFill>
                  <a:schemeClr val="bg1"/>
                </a:solidFill>
              </a:rPr>
              <a:t>Welk kunstwerk van </a:t>
            </a:r>
            <a:r>
              <a:rPr lang="nl-NL" b="1" i="1" dirty="0" err="1">
                <a:solidFill>
                  <a:schemeClr val="bg1"/>
                </a:solidFill>
              </a:rPr>
              <a:t>Fabre</a:t>
            </a:r>
            <a:r>
              <a:rPr lang="nl-NL" b="1" i="1" dirty="0">
                <a:solidFill>
                  <a:schemeClr val="bg1"/>
                </a:solidFill>
              </a:rPr>
              <a:t> spreekt je aan en waarom?</a:t>
            </a:r>
          </a:p>
          <a:p>
            <a:endParaRPr lang="nl-NL" b="1" i="1" dirty="0">
              <a:solidFill>
                <a:schemeClr val="bg1"/>
              </a:solidFill>
            </a:endParaRPr>
          </a:p>
          <a:p>
            <a:endParaRPr lang="nl-NL" dirty="0"/>
          </a:p>
        </p:txBody>
      </p:sp>
    </p:spTree>
    <p:extLst>
      <p:ext uri="{BB962C8B-B14F-4D97-AF65-F5344CB8AC3E}">
        <p14:creationId xmlns:p14="http://schemas.microsoft.com/office/powerpoint/2010/main" val="423016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10" name="Tekstvak 9">
            <a:extLst>
              <a:ext uri="{FF2B5EF4-FFF2-40B4-BE49-F238E27FC236}">
                <a16:creationId xmlns:a16="http://schemas.microsoft.com/office/drawing/2014/main" id="{A2FCD41F-DF11-9947-B0AF-40C3B4620C07}"/>
              </a:ext>
            </a:extLst>
          </p:cNvPr>
          <p:cNvSpPr txBox="1"/>
          <p:nvPr/>
        </p:nvSpPr>
        <p:spPr>
          <a:xfrm>
            <a:off x="778983" y="1513916"/>
            <a:ext cx="6938318" cy="830997"/>
          </a:xfrm>
          <a:prstGeom prst="rect">
            <a:avLst/>
          </a:prstGeom>
          <a:noFill/>
        </p:spPr>
        <p:txBody>
          <a:bodyPr wrap="square">
            <a:spAutoFit/>
          </a:bodyPr>
          <a:lstStyle/>
          <a:p>
            <a:r>
              <a:rPr lang="nl-NL" sz="4800" b="1" dirty="0">
                <a:solidFill>
                  <a:schemeClr val="bg1"/>
                </a:solidFill>
                <a:latin typeface="Arial Rounded MT Bold" panose="020F0704030504030204" pitchFamily="34" charset="77"/>
              </a:rPr>
              <a:t>ARCEREN</a:t>
            </a:r>
          </a:p>
        </p:txBody>
      </p:sp>
      <p:sp>
        <p:nvSpPr>
          <p:cNvPr id="11" name="Tekstvak 10">
            <a:extLst>
              <a:ext uri="{FF2B5EF4-FFF2-40B4-BE49-F238E27FC236}">
                <a16:creationId xmlns:a16="http://schemas.microsoft.com/office/drawing/2014/main" id="{62C7649C-1082-084C-9A06-EFB02F9463A6}"/>
              </a:ext>
            </a:extLst>
          </p:cNvPr>
          <p:cNvSpPr txBox="1"/>
          <p:nvPr/>
        </p:nvSpPr>
        <p:spPr>
          <a:xfrm>
            <a:off x="811234" y="2510316"/>
            <a:ext cx="4247327" cy="3416320"/>
          </a:xfrm>
          <a:prstGeom prst="rect">
            <a:avLst/>
          </a:prstGeom>
          <a:noFill/>
        </p:spPr>
        <p:txBody>
          <a:bodyPr wrap="square">
            <a:spAutoFit/>
          </a:bodyPr>
          <a:lstStyle/>
          <a:p>
            <a:r>
              <a:rPr lang="nl-NL" dirty="0">
                <a:solidFill>
                  <a:schemeClr val="bg1"/>
                </a:solidFill>
              </a:rPr>
              <a:t>Jan </a:t>
            </a:r>
            <a:r>
              <a:rPr lang="nl-NL" dirty="0" err="1">
                <a:solidFill>
                  <a:schemeClr val="bg1"/>
                </a:solidFill>
              </a:rPr>
              <a:t>Fabre</a:t>
            </a:r>
            <a:r>
              <a:rPr lang="nl-NL" dirty="0">
                <a:solidFill>
                  <a:schemeClr val="bg1"/>
                </a:solidFill>
              </a:rPr>
              <a:t> maakt in zijn werk gebruik van arceren. </a:t>
            </a:r>
          </a:p>
          <a:p>
            <a:endParaRPr lang="nl-NL" dirty="0">
              <a:solidFill>
                <a:schemeClr val="bg1"/>
              </a:solidFill>
            </a:endParaRPr>
          </a:p>
          <a:p>
            <a:r>
              <a:rPr lang="nl-NL" dirty="0">
                <a:solidFill>
                  <a:schemeClr val="bg1"/>
                </a:solidFill>
              </a:rPr>
              <a:t>Arceren is een manier van tekenen die je vaak ziet in tekeningen met potlood of pen. Het wordt ook gebruikt bij speciale technieken zoals etsen en kopergravures. Bij arceren teken je een heleboel lijntjes naast elkaar om verschillende schaduwen en effecten te maken.</a:t>
            </a:r>
          </a:p>
          <a:p>
            <a:endParaRPr lang="nl-NL" dirty="0">
              <a:solidFill>
                <a:schemeClr val="bg1"/>
              </a:solidFill>
            </a:endParaRPr>
          </a:p>
          <a:p>
            <a:endParaRPr lang="nl-NL" dirty="0">
              <a:solidFill>
                <a:schemeClr val="bg1"/>
              </a:solidFill>
            </a:endParaRPr>
          </a:p>
        </p:txBody>
      </p:sp>
      <p:pic>
        <p:nvPicPr>
          <p:cNvPr id="1028" name="Picture 4" descr="La Collection BIC - Art Projects International - Exhibitions">
            <a:extLst>
              <a:ext uri="{FF2B5EF4-FFF2-40B4-BE49-F238E27FC236}">
                <a16:creationId xmlns:a16="http://schemas.microsoft.com/office/drawing/2014/main" id="{DE8AA7E6-0CCB-D142-9F8F-20A6050889B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22236" y="3019034"/>
            <a:ext cx="2755803" cy="3491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rsus BIC-pen tekenen in Werkplaats12 | Harlinger Courant">
            <a:extLst>
              <a:ext uri="{FF2B5EF4-FFF2-40B4-BE49-F238E27FC236}">
                <a16:creationId xmlns:a16="http://schemas.microsoft.com/office/drawing/2014/main" id="{A69AAC8A-2F5B-514D-80A0-7F251D2E2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25485" y="1860067"/>
            <a:ext cx="3257533" cy="46505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noppen en voorjaarsbloemen tekenen met Bic pen | UitgeestOnline">
            <a:extLst>
              <a:ext uri="{FF2B5EF4-FFF2-40B4-BE49-F238E27FC236}">
                <a16:creationId xmlns:a16="http://schemas.microsoft.com/office/drawing/2014/main" id="{313532EA-F3CE-7640-95CD-B008D1374CF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67119" y="784017"/>
            <a:ext cx="2110920" cy="211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4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11" name="Tekstvak 10">
            <a:extLst>
              <a:ext uri="{FF2B5EF4-FFF2-40B4-BE49-F238E27FC236}">
                <a16:creationId xmlns:a16="http://schemas.microsoft.com/office/drawing/2014/main" id="{62C7649C-1082-084C-9A06-EFB02F9463A6}"/>
              </a:ext>
            </a:extLst>
          </p:cNvPr>
          <p:cNvSpPr txBox="1"/>
          <p:nvPr/>
        </p:nvSpPr>
        <p:spPr>
          <a:xfrm>
            <a:off x="814537" y="784017"/>
            <a:ext cx="10711935" cy="7571303"/>
          </a:xfrm>
          <a:prstGeom prst="rect">
            <a:avLst/>
          </a:prstGeom>
          <a:noFill/>
        </p:spPr>
        <p:txBody>
          <a:bodyPr wrap="square" numCol="2">
            <a:spAutoFit/>
          </a:bodyPr>
          <a:lstStyle/>
          <a:p>
            <a:r>
              <a:rPr lang="nl-NL" b="1" dirty="0">
                <a:solidFill>
                  <a:schemeClr val="bg1"/>
                </a:solidFill>
              </a:rPr>
              <a:t>Er zijn verschillende manieren om te arceren:</a:t>
            </a:r>
            <a:endParaRPr lang="nl-NL" dirty="0">
              <a:solidFill>
                <a:schemeClr val="bg1"/>
              </a:solidFill>
            </a:endParaRPr>
          </a:p>
          <a:p>
            <a:endParaRPr lang="nl-NL" dirty="0">
              <a:solidFill>
                <a:schemeClr val="bg1"/>
              </a:solidFill>
            </a:endParaRPr>
          </a:p>
          <a:p>
            <a:r>
              <a:rPr lang="nl-NL" b="1" dirty="0">
                <a:solidFill>
                  <a:schemeClr val="bg1"/>
                </a:solidFill>
              </a:rPr>
              <a:t>Rechte lijntjes trekken</a:t>
            </a:r>
            <a:r>
              <a:rPr lang="nl-NL" dirty="0">
                <a:solidFill>
                  <a:schemeClr val="bg1"/>
                </a:solidFill>
              </a:rPr>
              <a:t>: Dit is wanneer je allemaal lijntjes trekt die dezelfde kant op gaan. Als je de lijntjes dicht bij elkaar zet, wordt het donkerder; als ze verder uit elkaar staan, wordt het lichter.</a:t>
            </a: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r>
              <a:rPr lang="nl-NL" b="1" dirty="0">
                <a:solidFill>
                  <a:schemeClr val="bg1"/>
                </a:solidFill>
              </a:rPr>
              <a:t>Kruislijntjes trekken</a:t>
            </a:r>
            <a:r>
              <a:rPr lang="nl-NL" dirty="0">
                <a:solidFill>
                  <a:schemeClr val="bg1"/>
                </a:solidFill>
              </a:rPr>
              <a:t>: Hierbij teken je lijntjes die over elkaar heen gaan, als een kruis. Dit maakt de tekening nog donkerder, bijvoorbeeld als je de schaduw onder je ruimteschip tekent.</a:t>
            </a: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r>
              <a:rPr lang="nl-NL" b="1" dirty="0">
                <a:solidFill>
                  <a:schemeClr val="bg1"/>
                </a:solidFill>
              </a:rPr>
              <a:t>Stippen zetten (</a:t>
            </a:r>
            <a:r>
              <a:rPr lang="nl-NL" b="1" dirty="0" err="1">
                <a:solidFill>
                  <a:schemeClr val="bg1"/>
                </a:solidFill>
              </a:rPr>
              <a:t>Stippling</a:t>
            </a:r>
            <a:r>
              <a:rPr lang="nl-NL" b="1" dirty="0">
                <a:solidFill>
                  <a:schemeClr val="bg1"/>
                </a:solidFill>
              </a:rPr>
              <a:t>)</a:t>
            </a:r>
            <a:r>
              <a:rPr lang="nl-NL" dirty="0">
                <a:solidFill>
                  <a:schemeClr val="bg1"/>
                </a:solidFill>
              </a:rPr>
              <a:t>: In plaats van lijntjes, gebruik je allemaal kleine stipjes die je bij elkaar zet. Hoe meer stipjes je bij elkaar zet, hoe donkerder het wordt. Dit is handig als je zachte schaduwen wilt maken.</a:t>
            </a: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endParaRPr lang="nl-NL" dirty="0">
              <a:solidFill>
                <a:schemeClr val="bg1"/>
              </a:solidFill>
            </a:endParaRPr>
          </a:p>
          <a:p>
            <a:r>
              <a:rPr lang="nl-NL" b="1" dirty="0">
                <a:solidFill>
                  <a:schemeClr val="bg1"/>
                </a:solidFill>
              </a:rPr>
              <a:t>Lijntjes volgen de vorm</a:t>
            </a:r>
            <a:r>
              <a:rPr lang="nl-NL" dirty="0">
                <a:solidFill>
                  <a:schemeClr val="bg1"/>
                </a:solidFill>
              </a:rPr>
              <a:t>: Hierbij laat je de lijntjes de vorm van het voorwerp volgen. Als je bijvoorbeeld een bal tekent, teken je de lijntjes in de ronde vorm van de bal om te laten zien dat hij bol is.</a:t>
            </a:r>
          </a:p>
          <a:p>
            <a:pPr>
              <a:buFont typeface="+mj-lt"/>
              <a:buAutoNum type="arabicPeriod"/>
            </a:pPr>
            <a:endParaRPr lang="nl-NL" dirty="0">
              <a:solidFill>
                <a:schemeClr val="bg1"/>
              </a:solidFill>
            </a:endParaRPr>
          </a:p>
          <a:p>
            <a:pPr>
              <a:buFont typeface="+mj-lt"/>
              <a:buAutoNum type="arabicPeriod"/>
            </a:pPr>
            <a:endParaRPr lang="nl-NL" dirty="0">
              <a:solidFill>
                <a:schemeClr val="bg1"/>
              </a:solidFill>
            </a:endParaRPr>
          </a:p>
          <a:p>
            <a:pPr>
              <a:buFont typeface="+mj-lt"/>
              <a:buAutoNum type="arabicPeriod"/>
            </a:pPr>
            <a:endParaRPr lang="nl-NL" dirty="0">
              <a:solidFill>
                <a:schemeClr val="bg1"/>
              </a:solidFill>
            </a:endParaRPr>
          </a:p>
          <a:p>
            <a:pPr>
              <a:buFont typeface="+mj-lt"/>
              <a:buAutoNum type="arabicPeriod"/>
            </a:pPr>
            <a:endParaRPr lang="nl-NL" dirty="0">
              <a:solidFill>
                <a:schemeClr val="bg1"/>
              </a:solidFill>
            </a:endParaRPr>
          </a:p>
          <a:p>
            <a:endParaRPr lang="nl-NL" dirty="0">
              <a:solidFill>
                <a:schemeClr val="bg1"/>
              </a:solidFill>
            </a:endParaRPr>
          </a:p>
          <a:p>
            <a:r>
              <a:rPr lang="nl-NL" dirty="0">
                <a:solidFill>
                  <a:schemeClr val="bg1"/>
                </a:solidFill>
              </a:rPr>
              <a:t>Elke manier van arceren zorgt voor een ander effect en kan je tekening nog mooier maken!</a:t>
            </a:r>
          </a:p>
          <a:p>
            <a:endParaRPr lang="nl-NL" b="1" i="1" dirty="0">
              <a:solidFill>
                <a:schemeClr val="bg1"/>
              </a:solidFill>
            </a:endParaRPr>
          </a:p>
          <a:p>
            <a:endParaRPr lang="nl-NL" dirty="0">
              <a:solidFill>
                <a:schemeClr val="bg1"/>
              </a:solidFill>
            </a:endParaRPr>
          </a:p>
          <a:p>
            <a:endParaRPr lang="nl-NL" dirty="0">
              <a:solidFill>
                <a:schemeClr val="bg1"/>
              </a:solidFill>
            </a:endParaRPr>
          </a:p>
        </p:txBody>
      </p:sp>
      <p:pic>
        <p:nvPicPr>
          <p:cNvPr id="3074" name="Picture 2" descr="ballpoint pen, drawing, elephant">
            <a:extLst>
              <a:ext uri="{FF2B5EF4-FFF2-40B4-BE49-F238E27FC236}">
                <a16:creationId xmlns:a16="http://schemas.microsoft.com/office/drawing/2014/main" id="{00C7A146-C693-1147-A05A-F3F5FC18E40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89995" y="2550208"/>
            <a:ext cx="4621572" cy="11828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allpoint pen, drawing, elephant">
            <a:extLst>
              <a:ext uri="{FF2B5EF4-FFF2-40B4-BE49-F238E27FC236}">
                <a16:creationId xmlns:a16="http://schemas.microsoft.com/office/drawing/2014/main" id="{A72274C3-8EC1-2343-BB08-EA24F412A2E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89995" y="5064211"/>
            <a:ext cx="4512515" cy="12869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allpoint pen, drawing,">
            <a:extLst>
              <a:ext uri="{FF2B5EF4-FFF2-40B4-BE49-F238E27FC236}">
                <a16:creationId xmlns:a16="http://schemas.microsoft.com/office/drawing/2014/main" id="{E95BCD81-A152-0749-ABD5-0EEC1A700D1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154723" y="4792448"/>
            <a:ext cx="2636939" cy="12046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allpoint pen, drawing,">
            <a:extLst>
              <a:ext uri="{FF2B5EF4-FFF2-40B4-BE49-F238E27FC236}">
                <a16:creationId xmlns:a16="http://schemas.microsoft.com/office/drawing/2014/main" id="{77DE8CF3-08D8-214E-91CA-F2040554C05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154723" y="2290657"/>
            <a:ext cx="2527883" cy="116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8" name="Tekstvak 7">
            <a:extLst>
              <a:ext uri="{FF2B5EF4-FFF2-40B4-BE49-F238E27FC236}">
                <a16:creationId xmlns:a16="http://schemas.microsoft.com/office/drawing/2014/main" id="{0B666995-B12B-8A43-83A3-BDC4EEFC9577}"/>
              </a:ext>
            </a:extLst>
          </p:cNvPr>
          <p:cNvSpPr txBox="1"/>
          <p:nvPr/>
        </p:nvSpPr>
        <p:spPr>
          <a:xfrm>
            <a:off x="869037" y="2134008"/>
            <a:ext cx="10634034" cy="4247317"/>
          </a:xfrm>
          <a:prstGeom prst="rect">
            <a:avLst/>
          </a:prstGeom>
          <a:noFill/>
        </p:spPr>
        <p:txBody>
          <a:bodyPr wrap="square" rtlCol="0">
            <a:spAutoFit/>
          </a:bodyPr>
          <a:lstStyle/>
          <a:p>
            <a:r>
              <a:rPr lang="nl-NL" dirty="0">
                <a:solidFill>
                  <a:schemeClr val="bg1"/>
                </a:solidFill>
              </a:rPr>
              <a:t>Ontwerp je eigen ruimteschip met alleen een blauwe balpen!</a:t>
            </a:r>
          </a:p>
          <a:p>
            <a:endParaRPr lang="nl-NL" dirty="0">
              <a:solidFill>
                <a:schemeClr val="bg1"/>
              </a:solidFill>
            </a:endParaRPr>
          </a:p>
          <a:p>
            <a:r>
              <a:rPr lang="nl-NL" b="1" dirty="0">
                <a:solidFill>
                  <a:schemeClr val="bg1"/>
                </a:solidFill>
              </a:rPr>
              <a:t>Stap 1: </a:t>
            </a:r>
            <a:r>
              <a:rPr lang="nl-NL" dirty="0">
                <a:solidFill>
                  <a:schemeClr val="bg1"/>
                </a:solidFill>
              </a:rPr>
              <a:t>Experimenteer met arcering, welke vind je het beste? Je krijgt hier 5 minuten voor.</a:t>
            </a:r>
          </a:p>
          <a:p>
            <a:endParaRPr lang="nl-NL" i="1" dirty="0">
              <a:solidFill>
                <a:schemeClr val="bg1"/>
              </a:solidFill>
            </a:endParaRPr>
          </a:p>
          <a:p>
            <a:r>
              <a:rPr lang="nl-NL" b="1" dirty="0">
                <a:solidFill>
                  <a:schemeClr val="bg1"/>
                </a:solidFill>
              </a:rPr>
              <a:t>Stap 2: O</a:t>
            </a:r>
            <a:r>
              <a:rPr lang="nl-NL" dirty="0">
                <a:solidFill>
                  <a:schemeClr val="bg1"/>
                </a:solidFill>
              </a:rPr>
              <a:t>ntwerp in 5 minuten zoveel mogelijk  ruimteschepen. </a:t>
            </a:r>
            <a:endParaRPr lang="nl-NL" i="1" dirty="0">
              <a:solidFill>
                <a:schemeClr val="bg1"/>
              </a:solidFill>
            </a:endParaRPr>
          </a:p>
          <a:p>
            <a:r>
              <a:rPr lang="nl-NL" dirty="0">
                <a:solidFill>
                  <a:schemeClr val="bg1"/>
                </a:solidFill>
              </a:rPr>
              <a:t> </a:t>
            </a:r>
          </a:p>
          <a:p>
            <a:r>
              <a:rPr lang="nl-NL" b="1" dirty="0">
                <a:solidFill>
                  <a:schemeClr val="bg1"/>
                </a:solidFill>
              </a:rPr>
              <a:t>Stap 3: K</a:t>
            </a:r>
            <a:r>
              <a:rPr lang="nl-NL" dirty="0">
                <a:solidFill>
                  <a:schemeClr val="bg1"/>
                </a:solidFill>
              </a:rPr>
              <a:t>ies je beste ontwerp.</a:t>
            </a:r>
          </a:p>
          <a:p>
            <a:endParaRPr lang="nl-NL" dirty="0">
              <a:solidFill>
                <a:schemeClr val="bg1"/>
              </a:solidFill>
            </a:endParaRPr>
          </a:p>
          <a:p>
            <a:r>
              <a:rPr lang="nl-NL" b="1" dirty="0">
                <a:solidFill>
                  <a:schemeClr val="bg1"/>
                </a:solidFill>
              </a:rPr>
              <a:t>Stap 4: </a:t>
            </a:r>
            <a:r>
              <a:rPr lang="nl-NL" dirty="0">
                <a:solidFill>
                  <a:schemeClr val="bg1"/>
                </a:solidFill>
              </a:rPr>
              <a:t>Werk deze uit op een papier (A4). Let op welke kant de schaduwzijde is en welke de lichtzijde. Gebruik arceertechnieken om diepte en schaduw toe te voegen aan je ruimteschip. </a:t>
            </a:r>
          </a:p>
          <a:p>
            <a:r>
              <a:rPr lang="nl-NL" dirty="0">
                <a:solidFill>
                  <a:schemeClr val="bg1"/>
                </a:solidFill>
              </a:rPr>
              <a:t>Denk aan hoe je details kunt laten opvallen door sommige delen donkerder te maken. Laat je fantasie de vrije loop en maak je ruimteschip uniek. </a:t>
            </a:r>
          </a:p>
          <a:p>
            <a:endParaRPr lang="nl-NL" dirty="0">
              <a:solidFill>
                <a:schemeClr val="bg1"/>
              </a:solidFill>
            </a:endParaRPr>
          </a:p>
          <a:p>
            <a:r>
              <a:rPr lang="nl-NL" dirty="0">
                <a:solidFill>
                  <a:schemeClr val="bg1"/>
                </a:solidFill>
              </a:rPr>
              <a:t>Je kunt inspiratie halen uit films of je eigen ideeën gebruiken. </a:t>
            </a:r>
            <a:br>
              <a:rPr lang="nl-NL" dirty="0">
                <a:solidFill>
                  <a:schemeClr val="bg1"/>
                </a:solidFill>
              </a:rPr>
            </a:br>
            <a:endParaRPr lang="nl-NL" dirty="0">
              <a:solidFill>
                <a:schemeClr val="bg1"/>
              </a:solidFill>
            </a:endParaRPr>
          </a:p>
        </p:txBody>
      </p:sp>
      <p:pic>
        <p:nvPicPr>
          <p:cNvPr id="11" name="Afbeelding 10" descr="Afbeelding met tekst, illustratie&#10;&#10;Automatisch gegenereerde beschrijving">
            <a:extLst>
              <a:ext uri="{FF2B5EF4-FFF2-40B4-BE49-F238E27FC236}">
                <a16:creationId xmlns:a16="http://schemas.microsoft.com/office/drawing/2014/main" id="{AC069CE0-20C0-B842-A3FE-94EFC390BB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837" y="1028073"/>
            <a:ext cx="4257173" cy="1213065"/>
          </a:xfrm>
          <a:prstGeom prst="rect">
            <a:avLst/>
          </a:prstGeom>
        </p:spPr>
      </p:pic>
    </p:spTree>
    <p:extLst>
      <p:ext uri="{BB962C8B-B14F-4D97-AF65-F5344CB8AC3E}">
        <p14:creationId xmlns:p14="http://schemas.microsoft.com/office/powerpoint/2010/main" val="73254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ts, tekening, Kinderkunst, inkt&#10;&#10;Automatisch gegenereerde beschrijving">
            <a:extLst>
              <a:ext uri="{FF2B5EF4-FFF2-40B4-BE49-F238E27FC236}">
                <a16:creationId xmlns:a16="http://schemas.microsoft.com/office/drawing/2014/main" id="{57CCF3A9-22EB-7748-954E-E8F3AF1DCC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3176" y="1591393"/>
            <a:ext cx="4359543" cy="3269658"/>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2" name="Tekstvak 11">
            <a:extLst>
              <a:ext uri="{FF2B5EF4-FFF2-40B4-BE49-F238E27FC236}">
                <a16:creationId xmlns:a16="http://schemas.microsoft.com/office/drawing/2014/main" id="{1CFBE633-351A-604C-B142-06C06B4FFC09}"/>
              </a:ext>
            </a:extLst>
          </p:cNvPr>
          <p:cNvSpPr txBox="1"/>
          <p:nvPr/>
        </p:nvSpPr>
        <p:spPr>
          <a:xfrm>
            <a:off x="1194788" y="4920045"/>
            <a:ext cx="4548264" cy="1200329"/>
          </a:xfrm>
          <a:prstGeom prst="rect">
            <a:avLst/>
          </a:prstGeom>
          <a:noFill/>
        </p:spPr>
        <p:txBody>
          <a:bodyPr wrap="square">
            <a:spAutoFit/>
          </a:bodyPr>
          <a:lstStyle/>
          <a:p>
            <a:r>
              <a:rPr lang="nl-NL" b="1" dirty="0">
                <a:solidFill>
                  <a:schemeClr val="bg1"/>
                </a:solidFill>
              </a:rPr>
              <a:t>Benodigdheden:</a:t>
            </a:r>
            <a:endParaRPr lang="nl-NL" dirty="0">
              <a:solidFill>
                <a:schemeClr val="bg1"/>
              </a:solidFill>
            </a:endParaRPr>
          </a:p>
          <a:p>
            <a:pPr>
              <a:buFont typeface="Arial" panose="020B0604020202020204" pitchFamily="34" charset="0"/>
              <a:buChar char="•"/>
            </a:pPr>
            <a:r>
              <a:rPr lang="nl-NL" dirty="0">
                <a:solidFill>
                  <a:schemeClr val="bg1"/>
                </a:solidFill>
              </a:rPr>
              <a:t>Witte blaadjes papier</a:t>
            </a:r>
          </a:p>
          <a:p>
            <a:pPr>
              <a:buFont typeface="Arial" panose="020B0604020202020204" pitchFamily="34" charset="0"/>
              <a:buChar char="•"/>
            </a:pPr>
            <a:r>
              <a:rPr lang="nl-NL" dirty="0">
                <a:solidFill>
                  <a:schemeClr val="bg1"/>
                </a:solidFill>
              </a:rPr>
              <a:t>Een potlood</a:t>
            </a:r>
          </a:p>
          <a:p>
            <a:pPr>
              <a:buFont typeface="Arial" panose="020B0604020202020204" pitchFamily="34" charset="0"/>
              <a:buChar char="•"/>
            </a:pPr>
            <a:r>
              <a:rPr lang="nl-NL" dirty="0">
                <a:solidFill>
                  <a:schemeClr val="bg1"/>
                </a:solidFill>
              </a:rPr>
              <a:t>Een blauwe balpen</a:t>
            </a:r>
          </a:p>
        </p:txBody>
      </p:sp>
      <p:pic>
        <p:nvPicPr>
          <p:cNvPr id="13" name="Afbeelding 12" descr="Afbeelding met verbruiksartikelen voor kantoor, kaars, schets, kunst&#10;&#10;Automatisch gegenereerde beschrijving">
            <a:extLst>
              <a:ext uri="{FF2B5EF4-FFF2-40B4-BE49-F238E27FC236}">
                <a16:creationId xmlns:a16="http://schemas.microsoft.com/office/drawing/2014/main" id="{2F7B427F-EC84-C345-96D9-95041EF515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025"/>
          <a:stretch/>
        </p:blipFill>
        <p:spPr>
          <a:xfrm>
            <a:off x="1287251" y="1585562"/>
            <a:ext cx="4363339" cy="3281320"/>
          </a:xfrm>
          <a:prstGeom prst="rect">
            <a:avLst/>
          </a:prstGeom>
        </p:spPr>
      </p:pic>
      <p:sp>
        <p:nvSpPr>
          <p:cNvPr id="26" name="Tekstvak 25">
            <a:extLst>
              <a:ext uri="{FF2B5EF4-FFF2-40B4-BE49-F238E27FC236}">
                <a16:creationId xmlns:a16="http://schemas.microsoft.com/office/drawing/2014/main" id="{B2A4583E-38A4-AE40-8C6A-48451AFEF54B}"/>
              </a:ext>
            </a:extLst>
          </p:cNvPr>
          <p:cNvSpPr txBox="1"/>
          <p:nvPr/>
        </p:nvSpPr>
        <p:spPr>
          <a:xfrm>
            <a:off x="5802516" y="4920045"/>
            <a:ext cx="4548264" cy="923330"/>
          </a:xfrm>
          <a:prstGeom prst="rect">
            <a:avLst/>
          </a:prstGeom>
          <a:noFill/>
        </p:spPr>
        <p:txBody>
          <a:bodyPr wrap="square">
            <a:spAutoFit/>
          </a:bodyPr>
          <a:lstStyle/>
          <a:p>
            <a:r>
              <a:rPr lang="nl-NL" dirty="0">
                <a:solidFill>
                  <a:schemeClr val="bg1"/>
                </a:solidFill>
              </a:rPr>
              <a:t>Oefen met de balpen verschillende soorten arceringen. Teken ook vormen en probeer diepte te creëren door schaduwen te arceren.</a:t>
            </a:r>
            <a:endParaRPr lang="nl-NL" dirty="0">
              <a:solidFill>
                <a:schemeClr val="bg1"/>
              </a:solidFill>
              <a:effectLst/>
              <a:latin typeface="Helvetica" pitchFamily="2" charset="0"/>
            </a:endParaRPr>
          </a:p>
        </p:txBody>
      </p:sp>
    </p:spTree>
    <p:extLst>
      <p:ext uri="{BB962C8B-B14F-4D97-AF65-F5344CB8AC3E}">
        <p14:creationId xmlns:p14="http://schemas.microsoft.com/office/powerpoint/2010/main" val="337962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handschrift, tekening, verbruiksartikelen voor kantoor, briefpapier&#10;&#10;Automatisch gegenereerde beschrijving">
            <a:extLst>
              <a:ext uri="{FF2B5EF4-FFF2-40B4-BE49-F238E27FC236}">
                <a16:creationId xmlns:a16="http://schemas.microsoft.com/office/drawing/2014/main" id="{65672DAB-1C81-E24F-9D94-E78D2D8DE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5400" y="1585562"/>
            <a:ext cx="4386944" cy="3281320"/>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pic>
        <p:nvPicPr>
          <p:cNvPr id="16" name="Afbeelding 15" descr="Afbeelding met tekening, schets, Kinderkunst, papier&#10;&#10;Automatisch gegenereerde beschrijving">
            <a:extLst>
              <a:ext uri="{FF2B5EF4-FFF2-40B4-BE49-F238E27FC236}">
                <a16:creationId xmlns:a16="http://schemas.microsoft.com/office/drawing/2014/main" id="{0BE94182-3675-1344-BF8B-E37A1F8E2D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95027" y="1585562"/>
            <a:ext cx="4375093" cy="3281320"/>
          </a:xfrm>
          <a:prstGeom prst="rect">
            <a:avLst/>
          </a:prstGeom>
        </p:spPr>
      </p:pic>
      <p:sp>
        <p:nvSpPr>
          <p:cNvPr id="18" name="Tekstvak 17">
            <a:extLst>
              <a:ext uri="{FF2B5EF4-FFF2-40B4-BE49-F238E27FC236}">
                <a16:creationId xmlns:a16="http://schemas.microsoft.com/office/drawing/2014/main" id="{4F5AC3C8-2CAE-0C48-B62E-64331B8610F1}"/>
              </a:ext>
            </a:extLst>
          </p:cNvPr>
          <p:cNvSpPr txBox="1"/>
          <p:nvPr/>
        </p:nvSpPr>
        <p:spPr>
          <a:xfrm>
            <a:off x="1194788" y="4920045"/>
            <a:ext cx="4548264" cy="646331"/>
          </a:xfrm>
          <a:prstGeom prst="rect">
            <a:avLst/>
          </a:prstGeom>
          <a:noFill/>
        </p:spPr>
        <p:txBody>
          <a:bodyPr wrap="square">
            <a:spAutoFit/>
          </a:bodyPr>
          <a:lstStyle/>
          <a:p>
            <a:r>
              <a:rPr lang="nl-NL" dirty="0">
                <a:solidFill>
                  <a:schemeClr val="bg1"/>
                </a:solidFill>
              </a:rPr>
              <a:t>Schets verschillende soorten ruimteschepen in diverse vormen en stijlen.</a:t>
            </a:r>
            <a:endParaRPr lang="nl-NL" dirty="0">
              <a:solidFill>
                <a:schemeClr val="bg1"/>
              </a:solidFill>
              <a:effectLst/>
              <a:latin typeface="Helvetica" pitchFamily="2" charset="0"/>
            </a:endParaRPr>
          </a:p>
        </p:txBody>
      </p:sp>
      <p:sp>
        <p:nvSpPr>
          <p:cNvPr id="20" name="Tekstvak 19">
            <a:extLst>
              <a:ext uri="{FF2B5EF4-FFF2-40B4-BE49-F238E27FC236}">
                <a16:creationId xmlns:a16="http://schemas.microsoft.com/office/drawing/2014/main" id="{3D6B56C5-0F7E-C442-AC22-DD408DAA9003}"/>
              </a:ext>
            </a:extLst>
          </p:cNvPr>
          <p:cNvSpPr txBox="1"/>
          <p:nvPr/>
        </p:nvSpPr>
        <p:spPr>
          <a:xfrm>
            <a:off x="5802516" y="4920045"/>
            <a:ext cx="4548264" cy="923330"/>
          </a:xfrm>
          <a:prstGeom prst="rect">
            <a:avLst/>
          </a:prstGeom>
          <a:noFill/>
        </p:spPr>
        <p:txBody>
          <a:bodyPr wrap="square">
            <a:spAutoFit/>
          </a:bodyPr>
          <a:lstStyle/>
          <a:p>
            <a:r>
              <a:rPr lang="nl-NL" dirty="0">
                <a:solidFill>
                  <a:schemeClr val="bg1"/>
                </a:solidFill>
              </a:rPr>
              <a:t>Kies het ruimteschipontwerp dat je wilt uitwerken en teken eerst de vorm met een potloodlijn of teken direct met pen.</a:t>
            </a:r>
            <a:endParaRPr lang="nl-NL" dirty="0">
              <a:solidFill>
                <a:schemeClr val="bg1"/>
              </a:solidFill>
              <a:effectLst/>
              <a:latin typeface="Helvetica" pitchFamily="2" charset="0"/>
            </a:endParaRPr>
          </a:p>
        </p:txBody>
      </p:sp>
    </p:spTree>
    <p:extLst>
      <p:ext uri="{BB962C8B-B14F-4D97-AF65-F5344CB8AC3E}">
        <p14:creationId xmlns:p14="http://schemas.microsoft.com/office/powerpoint/2010/main" val="3554673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ts, tekening, Kinderkunst, kunst&#10;&#10;Automatisch gegenereerde beschrijving">
            <a:extLst>
              <a:ext uri="{FF2B5EF4-FFF2-40B4-BE49-F238E27FC236}">
                <a16:creationId xmlns:a16="http://schemas.microsoft.com/office/drawing/2014/main" id="{4F13AE58-67B5-1246-BBFF-4571B08315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9093" y="1585562"/>
            <a:ext cx="4374141" cy="3280606"/>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pic>
        <p:nvPicPr>
          <p:cNvPr id="14" name="Afbeelding 13" descr="Afbeelding met schets, tekening, papier, Kinderkunst&#10;&#10;Automatisch gegenereerde beschrijving">
            <a:extLst>
              <a:ext uri="{FF2B5EF4-FFF2-40B4-BE49-F238E27FC236}">
                <a16:creationId xmlns:a16="http://schemas.microsoft.com/office/drawing/2014/main" id="{80DBD9F5-2F1A-5940-AE07-8CFD31494C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0462" y="1585562"/>
            <a:ext cx="4375093" cy="3281320"/>
          </a:xfrm>
          <a:prstGeom prst="rect">
            <a:avLst/>
          </a:prstGeom>
        </p:spPr>
      </p:pic>
      <p:sp>
        <p:nvSpPr>
          <p:cNvPr id="18" name="Tekstvak 17">
            <a:extLst>
              <a:ext uri="{FF2B5EF4-FFF2-40B4-BE49-F238E27FC236}">
                <a16:creationId xmlns:a16="http://schemas.microsoft.com/office/drawing/2014/main" id="{F85535E1-DF10-C746-8D9A-1AD9A6FD0038}"/>
              </a:ext>
            </a:extLst>
          </p:cNvPr>
          <p:cNvSpPr txBox="1"/>
          <p:nvPr/>
        </p:nvSpPr>
        <p:spPr>
          <a:xfrm>
            <a:off x="1194788" y="4920045"/>
            <a:ext cx="4548264" cy="923330"/>
          </a:xfrm>
          <a:prstGeom prst="rect">
            <a:avLst/>
          </a:prstGeom>
          <a:noFill/>
        </p:spPr>
        <p:txBody>
          <a:bodyPr wrap="square">
            <a:spAutoFit/>
          </a:bodyPr>
          <a:lstStyle/>
          <a:p>
            <a:r>
              <a:rPr lang="nl-NL" dirty="0">
                <a:solidFill>
                  <a:schemeClr val="bg1"/>
                </a:solidFill>
              </a:rPr>
              <a:t>Werk je ruimteschip verder uit door details en vormen toe te voegen met arcering. Teken allen het ruimteschip en </a:t>
            </a:r>
            <a:r>
              <a:rPr lang="nl-NL" b="1" dirty="0">
                <a:solidFill>
                  <a:schemeClr val="bg1"/>
                </a:solidFill>
              </a:rPr>
              <a:t>geen</a:t>
            </a:r>
            <a:r>
              <a:rPr lang="nl-NL" dirty="0">
                <a:solidFill>
                  <a:schemeClr val="bg1"/>
                </a:solidFill>
              </a:rPr>
              <a:t> achtergrond!</a:t>
            </a:r>
            <a:endParaRPr lang="nl-NL" dirty="0">
              <a:solidFill>
                <a:schemeClr val="bg1"/>
              </a:solidFill>
              <a:effectLst/>
              <a:latin typeface="Helvetica" pitchFamily="2" charset="0"/>
            </a:endParaRPr>
          </a:p>
        </p:txBody>
      </p:sp>
      <p:sp>
        <p:nvSpPr>
          <p:cNvPr id="20" name="Tekstvak 19">
            <a:extLst>
              <a:ext uri="{FF2B5EF4-FFF2-40B4-BE49-F238E27FC236}">
                <a16:creationId xmlns:a16="http://schemas.microsoft.com/office/drawing/2014/main" id="{78B62D2D-6C3B-B648-8611-C10D7B94BCB2}"/>
              </a:ext>
            </a:extLst>
          </p:cNvPr>
          <p:cNvSpPr txBox="1"/>
          <p:nvPr/>
        </p:nvSpPr>
        <p:spPr>
          <a:xfrm>
            <a:off x="5802516" y="4920045"/>
            <a:ext cx="4548264" cy="646331"/>
          </a:xfrm>
          <a:prstGeom prst="rect">
            <a:avLst/>
          </a:prstGeom>
          <a:noFill/>
        </p:spPr>
        <p:txBody>
          <a:bodyPr wrap="square">
            <a:spAutoFit/>
          </a:bodyPr>
          <a:lstStyle/>
          <a:p>
            <a:r>
              <a:rPr lang="nl-NL" dirty="0">
                <a:solidFill>
                  <a:schemeClr val="bg1"/>
                </a:solidFill>
              </a:rPr>
              <a:t>Zorg voor contrast door sommige delen sterker te arceren dan andere.</a:t>
            </a:r>
            <a:endParaRPr lang="nl-NL" dirty="0">
              <a:solidFill>
                <a:schemeClr val="bg1"/>
              </a:solidFill>
              <a:effectLst/>
              <a:latin typeface="Helvetica" pitchFamily="2" charset="0"/>
            </a:endParaRPr>
          </a:p>
        </p:txBody>
      </p:sp>
    </p:spTree>
    <p:extLst>
      <p:ext uri="{BB962C8B-B14F-4D97-AF65-F5344CB8AC3E}">
        <p14:creationId xmlns:p14="http://schemas.microsoft.com/office/powerpoint/2010/main" val="763032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16D2D10-AB84-4743-B72C-768D121F74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5" name="Afbeelding 4" descr="Afbeelding met schets, tekening, kunst, Kinderkunst&#10;&#10;Automatisch gegenereerde beschrijving">
            <a:extLst>
              <a:ext uri="{FF2B5EF4-FFF2-40B4-BE49-F238E27FC236}">
                <a16:creationId xmlns:a16="http://schemas.microsoft.com/office/drawing/2014/main" id="{2A8A8291-549F-3D43-8F1D-FB266D90F0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22258">
            <a:off x="2650023" y="974021"/>
            <a:ext cx="5944700" cy="4458525"/>
          </a:xfrm>
          <a:prstGeom prst="rect">
            <a:avLst/>
          </a:prstGeom>
        </p:spPr>
      </p:pic>
      <p:sp>
        <p:nvSpPr>
          <p:cNvPr id="7" name="Tekstvak 6">
            <a:extLst>
              <a:ext uri="{FF2B5EF4-FFF2-40B4-BE49-F238E27FC236}">
                <a16:creationId xmlns:a16="http://schemas.microsoft.com/office/drawing/2014/main" id="{DF06B462-AE7C-7946-99D8-19D01CF3BC72}"/>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0" name="Tekstvak 9">
            <a:extLst>
              <a:ext uri="{FF2B5EF4-FFF2-40B4-BE49-F238E27FC236}">
                <a16:creationId xmlns:a16="http://schemas.microsoft.com/office/drawing/2014/main" id="{3FC884A2-C2BC-EE42-8535-1AB3CE3D1CFF}"/>
              </a:ext>
            </a:extLst>
          </p:cNvPr>
          <p:cNvSpPr txBox="1"/>
          <p:nvPr/>
        </p:nvSpPr>
        <p:spPr>
          <a:xfrm>
            <a:off x="928817" y="5364661"/>
            <a:ext cx="7841109" cy="923330"/>
          </a:xfrm>
          <a:prstGeom prst="rect">
            <a:avLst/>
          </a:prstGeom>
          <a:noFill/>
        </p:spPr>
        <p:txBody>
          <a:bodyPr wrap="square">
            <a:spAutoFit/>
          </a:bodyPr>
          <a:lstStyle/>
          <a:p>
            <a:r>
              <a:rPr lang="nl-NL" i="1" dirty="0">
                <a:solidFill>
                  <a:schemeClr val="bg1"/>
                </a:solidFill>
                <a:effectLst/>
              </a:rPr>
              <a:t>- Hoe ging het tekenen met de balpen?</a:t>
            </a:r>
            <a:endParaRPr lang="nl-NL" dirty="0">
              <a:solidFill>
                <a:schemeClr val="bg1"/>
              </a:solidFill>
              <a:effectLst/>
            </a:endParaRPr>
          </a:p>
          <a:p>
            <a:r>
              <a:rPr lang="nl-NL" i="1" dirty="0">
                <a:solidFill>
                  <a:schemeClr val="bg1"/>
                </a:solidFill>
                <a:effectLst/>
              </a:rPr>
              <a:t>- Welke arceertechniek werkte voor jou het beste en waarom?</a:t>
            </a:r>
            <a:endParaRPr lang="nl-NL" dirty="0">
              <a:solidFill>
                <a:schemeClr val="bg1"/>
              </a:solidFill>
              <a:effectLst/>
            </a:endParaRPr>
          </a:p>
          <a:p>
            <a:r>
              <a:rPr lang="nl-NL" i="1" dirty="0">
                <a:solidFill>
                  <a:schemeClr val="bg1"/>
                </a:solidFill>
                <a:effectLst/>
              </a:rPr>
              <a:t>- Waar ben je het meest trots op in je tekening?</a:t>
            </a:r>
            <a:endParaRPr lang="nl-NL" dirty="0">
              <a:solidFill>
                <a:schemeClr val="bg1"/>
              </a:solidFill>
              <a:effectLst/>
            </a:endParaRPr>
          </a:p>
        </p:txBody>
      </p:sp>
    </p:spTree>
    <p:extLst>
      <p:ext uri="{BB962C8B-B14F-4D97-AF65-F5344CB8AC3E}">
        <p14:creationId xmlns:p14="http://schemas.microsoft.com/office/powerpoint/2010/main" val="323986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839A1CB-CF3A-9B4B-8FCA-414B7F8F02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2" name="Tekstvak 1">
            <a:extLst>
              <a:ext uri="{FF2B5EF4-FFF2-40B4-BE49-F238E27FC236}">
                <a16:creationId xmlns:a16="http://schemas.microsoft.com/office/drawing/2014/main" id="{E8F19479-E4D8-AE45-99EA-71CA38353CF8}"/>
              </a:ext>
            </a:extLst>
          </p:cNvPr>
          <p:cNvSpPr txBox="1"/>
          <p:nvPr/>
        </p:nvSpPr>
        <p:spPr>
          <a:xfrm>
            <a:off x="5543044" y="2411427"/>
            <a:ext cx="184731" cy="369332"/>
          </a:xfrm>
          <a:prstGeom prst="rect">
            <a:avLst/>
          </a:prstGeom>
          <a:noFill/>
        </p:spPr>
        <p:txBody>
          <a:bodyPr wrap="none" rtlCol="0">
            <a:spAutoFit/>
          </a:bodyPr>
          <a:lstStyle/>
          <a:p>
            <a:endParaRPr lang="nl-NL" dirty="0"/>
          </a:p>
        </p:txBody>
      </p:sp>
      <p:pic>
        <p:nvPicPr>
          <p:cNvPr id="6" name="Afbeelding 5" descr="Afbeelding met tekenfilm&#10;&#10;Automatisch gegenereerde beschrijving">
            <a:extLst>
              <a:ext uri="{FF2B5EF4-FFF2-40B4-BE49-F238E27FC236}">
                <a16:creationId xmlns:a16="http://schemas.microsoft.com/office/drawing/2014/main" id="{458DDE03-3F46-F749-9833-2BD0217B67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58364"/>
            <a:ext cx="4837440" cy="5143500"/>
          </a:xfrm>
          <a:prstGeom prst="rect">
            <a:avLst/>
          </a:prstGeom>
        </p:spPr>
      </p:pic>
      <p:pic>
        <p:nvPicPr>
          <p:cNvPr id="5" name="Afbeelding 4" descr="Afbeelding met Lettertype, Graphics, logo, grafische vormgeving&#10;&#10;Automatisch gegenereerde beschrijving">
            <a:extLst>
              <a:ext uri="{FF2B5EF4-FFF2-40B4-BE49-F238E27FC236}">
                <a16:creationId xmlns:a16="http://schemas.microsoft.com/office/drawing/2014/main" id="{775FE94B-CDC8-EF42-A74E-F2157289F0E2}"/>
              </a:ext>
            </a:extLst>
          </p:cNvPr>
          <p:cNvPicPr>
            <a:picLocks noChangeAspect="1"/>
          </p:cNvPicPr>
          <p:nvPr/>
        </p:nvPicPr>
        <p:blipFill>
          <a:blip r:embed="rId4"/>
          <a:stretch>
            <a:fillRect/>
          </a:stretch>
        </p:blipFill>
        <p:spPr>
          <a:xfrm>
            <a:off x="2706362" y="2780759"/>
            <a:ext cx="9296400" cy="2971800"/>
          </a:xfrm>
          <a:prstGeom prst="rect">
            <a:avLst/>
          </a:prstGeom>
        </p:spPr>
      </p:pic>
    </p:spTree>
    <p:extLst>
      <p:ext uri="{BB962C8B-B14F-4D97-AF65-F5344CB8AC3E}">
        <p14:creationId xmlns:p14="http://schemas.microsoft.com/office/powerpoint/2010/main" val="331211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548B62B-A945-41D5-A1F6-4B4B0447723E}"/>
              </a:ext>
            </a:extLst>
          </p:cNvPr>
          <p:cNvSpPr txBox="1"/>
          <p:nvPr/>
        </p:nvSpPr>
        <p:spPr>
          <a:xfrm>
            <a:off x="827999" y="1598408"/>
            <a:ext cx="7806954" cy="2862322"/>
          </a:xfrm>
          <a:prstGeom prst="rect">
            <a:avLst/>
          </a:prstGeom>
          <a:noFill/>
        </p:spPr>
        <p:txBody>
          <a:bodyPr wrap="square" rtlCol="0">
            <a:spAutoFit/>
          </a:bodyPr>
          <a:lstStyle/>
          <a:p>
            <a:r>
              <a:rPr lang="nl-NL" dirty="0">
                <a:solidFill>
                  <a:schemeClr val="bg1"/>
                </a:solidFill>
              </a:rPr>
              <a:t>Elk jaar in november vindt in Eindhoven het lichtfestival GLOW plaats. Tientallen nationale en internationale lichtkunstenaars tonen hun werk op diverse plekken in de stad. Dit jaar komt GLOW ook naar Helmond! Van 9 tot en met 16 november kun je via een speciale route genieten van lichtkunst in onze eigen stad.</a:t>
            </a:r>
          </a:p>
          <a:p>
            <a:br>
              <a:rPr lang="nl-NL" dirty="0"/>
            </a:br>
            <a:r>
              <a:rPr lang="nl-NL" b="1" i="1" dirty="0">
                <a:solidFill>
                  <a:schemeClr val="bg1"/>
                </a:solidFill>
              </a:rPr>
              <a:t>- Heb jij al eens een GLOW kunstwerk bekeken?</a:t>
            </a:r>
            <a:br>
              <a:rPr lang="nl-NL" b="1" i="1" dirty="0">
                <a:solidFill>
                  <a:schemeClr val="bg1"/>
                </a:solidFill>
              </a:rPr>
            </a:br>
            <a:r>
              <a:rPr lang="nl-NL" b="1" i="1" dirty="0">
                <a:solidFill>
                  <a:schemeClr val="bg1"/>
                </a:solidFill>
              </a:rPr>
              <a:t>- Welke kun jij je herinneren en waarom?</a:t>
            </a:r>
            <a:br>
              <a:rPr lang="nl-NL" b="1" i="1" dirty="0">
                <a:solidFill>
                  <a:schemeClr val="bg1"/>
                </a:solidFill>
              </a:rPr>
            </a:br>
            <a:r>
              <a:rPr lang="nl-NL" b="1" i="1" dirty="0">
                <a:solidFill>
                  <a:schemeClr val="bg1"/>
                </a:solidFill>
              </a:rPr>
              <a:t>- Wat kun je nog meer vertellen over GLOW?</a:t>
            </a:r>
          </a:p>
          <a:p>
            <a:endParaRPr lang="nl-NL" dirty="0"/>
          </a:p>
          <a:p>
            <a:endParaRPr lang="nl-NL" dirty="0"/>
          </a:p>
        </p:txBody>
      </p:sp>
      <p:pic>
        <p:nvPicPr>
          <p:cNvPr id="3" name="Afbeelding 2">
            <a:extLst>
              <a:ext uri="{FF2B5EF4-FFF2-40B4-BE49-F238E27FC236}">
                <a16:creationId xmlns:a16="http://schemas.microsoft.com/office/drawing/2014/main" id="{EA90ECB2-E7CE-E545-B964-ABFD8EEF5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000" y="712890"/>
            <a:ext cx="3525493" cy="832144"/>
          </a:xfrm>
          <a:prstGeom prst="rect">
            <a:avLst/>
          </a:prstGeom>
        </p:spPr>
      </p:pic>
      <p:pic>
        <p:nvPicPr>
          <p:cNvPr id="2052" name="Picture 4">
            <a:extLst>
              <a:ext uri="{FF2B5EF4-FFF2-40B4-BE49-F238E27FC236}">
                <a16:creationId xmlns:a16="http://schemas.microsoft.com/office/drawing/2014/main" id="{BA22364F-08F5-5543-85E4-7DD84C3668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4500" y="4229096"/>
            <a:ext cx="3580584" cy="2409577"/>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descr="Afbeelding met gebouw, nacht, kunst, Magenta&#10;&#10;Automatisch gegenereerde beschrijving">
            <a:extLst>
              <a:ext uri="{FF2B5EF4-FFF2-40B4-BE49-F238E27FC236}">
                <a16:creationId xmlns:a16="http://schemas.microsoft.com/office/drawing/2014/main" id="{3BD2ED81-3C74-F141-B828-8E7ADB127D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5759" y="4229096"/>
            <a:ext cx="3580583" cy="2387055"/>
          </a:xfrm>
          <a:prstGeom prst="rect">
            <a:avLst/>
          </a:prstGeom>
        </p:spPr>
      </p:pic>
      <p:pic>
        <p:nvPicPr>
          <p:cNvPr id="14" name="Afbeelding 13" descr="Afbeelding met hemel, kunst, Majorelleblauw, buitenshuis&#10;&#10;Automatisch gegenereerde beschrijving">
            <a:extLst>
              <a:ext uri="{FF2B5EF4-FFF2-40B4-BE49-F238E27FC236}">
                <a16:creationId xmlns:a16="http://schemas.microsoft.com/office/drawing/2014/main" id="{36D254FE-9FBF-B143-9715-F7FAB9E10B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713" y="4229096"/>
            <a:ext cx="3597944" cy="2397270"/>
          </a:xfrm>
          <a:prstGeom prst="rect">
            <a:avLst/>
          </a:prstGeom>
        </p:spPr>
      </p:pic>
      <p:pic>
        <p:nvPicPr>
          <p:cNvPr id="2050" name="Picture 2">
            <a:extLst>
              <a:ext uri="{FF2B5EF4-FFF2-40B4-BE49-F238E27FC236}">
                <a16:creationId xmlns:a16="http://schemas.microsoft.com/office/drawing/2014/main" id="{D7EEAB64-5C6D-9F4C-8CA5-695583D26BF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59733" y="2306785"/>
            <a:ext cx="2952554" cy="4325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C677E3B-72E8-3145-8908-90BD0613F40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59733" y="331774"/>
            <a:ext cx="2952554" cy="196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3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ol, schermopname, planeet, Universum&#10;&#10;Automatisch gegenereerde beschrijving">
            <a:extLst>
              <a:ext uri="{FF2B5EF4-FFF2-40B4-BE49-F238E27FC236}">
                <a16:creationId xmlns:a16="http://schemas.microsoft.com/office/drawing/2014/main" id="{A677F7C3-49C3-A240-B070-B50B1731B4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70"/>
          <a:stretch/>
        </p:blipFill>
        <p:spPr>
          <a:xfrm>
            <a:off x="288776" y="323681"/>
            <a:ext cx="11630791" cy="6295604"/>
          </a:xfrm>
          <a:prstGeom prst="rect">
            <a:avLst/>
          </a:prstGeom>
        </p:spPr>
      </p:pic>
      <p:sp>
        <p:nvSpPr>
          <p:cNvPr id="2" name="Titel 1">
            <a:extLst>
              <a:ext uri="{FF2B5EF4-FFF2-40B4-BE49-F238E27FC236}">
                <a16:creationId xmlns:a16="http://schemas.microsoft.com/office/drawing/2014/main" id="{16720784-57DA-D340-AA06-7594AC9F6B25}"/>
              </a:ext>
            </a:extLst>
          </p:cNvPr>
          <p:cNvSpPr txBox="1">
            <a:spLocks/>
          </p:cNvSpPr>
          <p:nvPr/>
        </p:nvSpPr>
        <p:spPr>
          <a:xfrm>
            <a:off x="1083168" y="1473220"/>
            <a:ext cx="835900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chemeClr val="bg1"/>
                </a:solidFill>
                <a:latin typeface="+mn-lt"/>
              </a:rPr>
              <a:t>Ontdek samen het heelal</a:t>
            </a:r>
          </a:p>
        </p:txBody>
      </p:sp>
      <p:pic>
        <p:nvPicPr>
          <p:cNvPr id="4" name="Afbeelding 3">
            <a:extLst>
              <a:ext uri="{FF2B5EF4-FFF2-40B4-BE49-F238E27FC236}">
                <a16:creationId xmlns:a16="http://schemas.microsoft.com/office/drawing/2014/main" id="{BB98CE8B-9AF3-E14A-9B7F-84A9D2E3C3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5" name="Afbeelding 4" descr="Afbeelding met tekenfilm&#10;&#10;Beschrijving automatisch gegenereerd met gemiddelde betrouwbaarheid">
            <a:extLst>
              <a:ext uri="{FF2B5EF4-FFF2-40B4-BE49-F238E27FC236}">
                <a16:creationId xmlns:a16="http://schemas.microsoft.com/office/drawing/2014/main" id="{13BF5C49-C15F-1D41-8243-CCED622968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6372" y="2047070"/>
            <a:ext cx="4585628" cy="3683009"/>
          </a:xfrm>
          <a:prstGeom prst="rect">
            <a:avLst/>
          </a:prstGeom>
        </p:spPr>
      </p:pic>
      <p:sp>
        <p:nvSpPr>
          <p:cNvPr id="8" name="Tekstvak 7">
            <a:extLst>
              <a:ext uri="{FF2B5EF4-FFF2-40B4-BE49-F238E27FC236}">
                <a16:creationId xmlns:a16="http://schemas.microsoft.com/office/drawing/2014/main" id="{B783955E-ED26-2344-81B3-238D745807BB}"/>
              </a:ext>
            </a:extLst>
          </p:cNvPr>
          <p:cNvSpPr txBox="1"/>
          <p:nvPr/>
        </p:nvSpPr>
        <p:spPr>
          <a:xfrm>
            <a:off x="1083168" y="2047070"/>
            <a:ext cx="7453929" cy="4239687"/>
          </a:xfrm>
          <a:prstGeom prst="rect">
            <a:avLst/>
          </a:prstGeom>
          <a:noFill/>
        </p:spPr>
        <p:txBody>
          <a:bodyPr wrap="square" rtlCol="0">
            <a:spAutoFit/>
          </a:bodyPr>
          <a:lstStyle/>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Met uitpuilende broekzakken en volle tassen sluipt een klein groepje nieuwsgierige kinderen ‘s nachts de deur uit. Ze noemen zichzelf                    ‘De Ruimtereizigers’ en gaan vannacht op avontuur!</a:t>
            </a:r>
            <a:br>
              <a:rPr lang="nl-NL" sz="1800" kern="100" dirty="0">
                <a:solidFill>
                  <a:schemeClr val="bg1"/>
                </a:solidFill>
                <a:effectLst/>
                <a:latin typeface="Aptos"/>
                <a:ea typeface="Aptos"/>
                <a:cs typeface="Times New Roman" panose="02020603050405020304" pitchFamily="18" charset="0"/>
              </a:rPr>
            </a:br>
            <a:r>
              <a:rPr lang="nl-NL" sz="1800" kern="100" dirty="0">
                <a:solidFill>
                  <a:schemeClr val="bg1"/>
                </a:solidFill>
                <a:effectLst/>
                <a:latin typeface="Aptos"/>
                <a:ea typeface="Aptos"/>
                <a:cs typeface="Times New Roman" panose="02020603050405020304" pitchFamily="18" charset="0"/>
              </a:rPr>
              <a:t>Ze zien ontelbaar veel prachtige sterren. Vol verbazing kijken ze naar voorbij vliegende kometen.</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Wat zou er nog meer te ontdekken zijn in die hele grote donkere hemel?!      Ze gaan op ontdekkingsreis door de ruimte. Op zoek naar de allermooiste planeet!</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Planeten in alle kleuren van de regenboog komen al snel op hen af. Rood, geel, groen. De ene nóg mooier dan de andere. Sterren razen voorbij en lijken te knipogen. De Ruimtereizigers kijken hun ogen uit. Er is zoveel moois te zien in het heelal: ufo’s, grappige ruimtewezens, maffe planeten. En kijk daar! Een astronaut zwaait vrolijk naar hen!</a:t>
            </a:r>
          </a:p>
        </p:txBody>
      </p:sp>
    </p:spTree>
    <p:extLst>
      <p:ext uri="{BB962C8B-B14F-4D97-AF65-F5344CB8AC3E}">
        <p14:creationId xmlns:p14="http://schemas.microsoft.com/office/powerpoint/2010/main" val="314414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ruimte, bol, Universum, blauw&#10;&#10;Automatisch gegenereerde beschrijving">
            <a:extLst>
              <a:ext uri="{FF2B5EF4-FFF2-40B4-BE49-F238E27FC236}">
                <a16:creationId xmlns:a16="http://schemas.microsoft.com/office/drawing/2014/main" id="{F2543B30-9F7E-E546-816F-8A0DACF9E2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50" y="327952"/>
            <a:ext cx="11620500" cy="6299200"/>
          </a:xfrm>
          <a:prstGeom prst="rect">
            <a:avLst/>
          </a:prstGeom>
        </p:spPr>
      </p:pic>
      <p:pic>
        <p:nvPicPr>
          <p:cNvPr id="4" name="Afbeelding 3">
            <a:extLst>
              <a:ext uri="{FF2B5EF4-FFF2-40B4-BE49-F238E27FC236}">
                <a16:creationId xmlns:a16="http://schemas.microsoft.com/office/drawing/2014/main" id="{BB98CE8B-9AF3-E14A-9B7F-84A9D2E3C3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7" name="Tekstvak 6">
            <a:extLst>
              <a:ext uri="{FF2B5EF4-FFF2-40B4-BE49-F238E27FC236}">
                <a16:creationId xmlns:a16="http://schemas.microsoft.com/office/drawing/2014/main" id="{1A423CF1-32F3-4541-B94B-52C9750D5E81}"/>
              </a:ext>
            </a:extLst>
          </p:cNvPr>
          <p:cNvSpPr txBox="1"/>
          <p:nvPr/>
        </p:nvSpPr>
        <p:spPr>
          <a:xfrm>
            <a:off x="615322" y="1731857"/>
            <a:ext cx="8622747" cy="4638642"/>
          </a:xfrm>
          <a:prstGeom prst="rect">
            <a:avLst/>
          </a:prstGeom>
          <a:noFill/>
        </p:spPr>
        <p:txBody>
          <a:bodyPr wrap="square" rtlCol="0">
            <a:spAutoFit/>
          </a:bodyPr>
          <a:lstStyle/>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Een planeet komt langzaam dichterbij. Vreemde ruimtewezens springen in het rond en roepen in een ruimtewezen-taal. </a:t>
            </a:r>
            <a:r>
              <a:rPr lang="nl-NL" sz="1800" kern="100" dirty="0" err="1">
                <a:solidFill>
                  <a:schemeClr val="bg1"/>
                </a:solidFill>
                <a:effectLst/>
                <a:latin typeface="Aptos"/>
                <a:ea typeface="Aptos"/>
                <a:cs typeface="Times New Roman" panose="02020603050405020304" pitchFamily="18" charset="0"/>
              </a:rPr>
              <a:t>Ksssh</a:t>
            </a:r>
            <a:r>
              <a:rPr lang="nl-NL" sz="1800" kern="100" dirty="0">
                <a:solidFill>
                  <a:schemeClr val="bg1"/>
                </a:solidFill>
                <a:effectLst/>
                <a:latin typeface="Aptos"/>
                <a:ea typeface="Aptos"/>
                <a:cs typeface="Times New Roman" panose="02020603050405020304" pitchFamily="18" charset="0"/>
              </a:rPr>
              <a:t>, blabla, </a:t>
            </a:r>
            <a:r>
              <a:rPr lang="nl-NL" sz="1800" kern="100" dirty="0" err="1">
                <a:solidFill>
                  <a:schemeClr val="bg1"/>
                </a:solidFill>
                <a:effectLst/>
                <a:latin typeface="Aptos"/>
                <a:ea typeface="Aptos"/>
                <a:cs typeface="Times New Roman" panose="02020603050405020304" pitchFamily="18" charset="0"/>
              </a:rPr>
              <a:t>kss-wa</a:t>
            </a:r>
            <a:r>
              <a:rPr lang="nl-NL" sz="1800" kern="100" dirty="0">
                <a:solidFill>
                  <a:schemeClr val="bg1"/>
                </a:solidFill>
                <a:effectLst/>
                <a:latin typeface="Aptos"/>
                <a:ea typeface="Aptos"/>
                <a:cs typeface="Times New Roman" panose="02020603050405020304" pitchFamily="18" charset="0"/>
              </a:rPr>
              <a:t>. De Ruimtereizigers besluiten om kennis te maken. Na een kopje ruimte-thee vertrekken ze snel weer om meer te ontdekken.</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En ineens zien ze het. Zo klein als een knikker, een glimmend groenblauw bolletje.             De Ruimtereizigers staren met open mond naar hun thuisplaneet. Wat is het mooi daar… Van zover weg zien ze pas echt goed hoe land, zee en lucht bij elkaar hoort! Ze zien niet waar het ene land ophoudt en een ander land begint en zijn te ver weg om mensen en dieren te kunnen zien. Maar het is duidelijk dat er leven is op deze planeet. En het bolletje ziet er zo klein en kwetsbaar uit in die hele grote ruimte!</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‘Dat is de mooiste planeet van het heelal!’, roepen ze verrukt, ‘We hebben ‘m gevonden!’. De kinderen besluiten terug te keren naar huis om iedereen die het maar horen wil te vertellen hoe mooi en kwetsbaar de aarde is. Een nieuwe missie is geboren: </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dat kleine groenblauwe bolletje verdient ál onze aandacht.</a:t>
            </a:r>
          </a:p>
        </p:txBody>
      </p:sp>
      <p:pic>
        <p:nvPicPr>
          <p:cNvPr id="9" name="Afbeelding 8" descr="Afbeelding met schermopname, Graphics, clipart&#10;&#10;Automatisch gegenereerde beschrijving">
            <a:extLst>
              <a:ext uri="{FF2B5EF4-FFF2-40B4-BE49-F238E27FC236}">
                <a16:creationId xmlns:a16="http://schemas.microsoft.com/office/drawing/2014/main" id="{D0E4165B-FA2C-BA4F-BED4-74C0BB2BA4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848" y="707210"/>
            <a:ext cx="8915400" cy="1130300"/>
          </a:xfrm>
          <a:prstGeom prst="rect">
            <a:avLst/>
          </a:prstGeom>
        </p:spPr>
      </p:pic>
      <p:pic>
        <p:nvPicPr>
          <p:cNvPr id="10" name="Afbeelding 9" descr="Afbeelding met kaart, Aarde, Wereld, planeet&#10;&#10;Automatisch gegenereerde beschrijving">
            <a:extLst>
              <a:ext uri="{FF2B5EF4-FFF2-40B4-BE49-F238E27FC236}">
                <a16:creationId xmlns:a16="http://schemas.microsoft.com/office/drawing/2014/main" id="{308E1572-1F3A-0542-8A3B-8500AAC263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8069" y="2646947"/>
            <a:ext cx="2605698" cy="2605698"/>
          </a:xfrm>
          <a:prstGeom prst="rect">
            <a:avLst/>
          </a:prstGeom>
        </p:spPr>
      </p:pic>
    </p:spTree>
    <p:extLst>
      <p:ext uri="{BB962C8B-B14F-4D97-AF65-F5344CB8AC3E}">
        <p14:creationId xmlns:p14="http://schemas.microsoft.com/office/powerpoint/2010/main" val="144069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Ten Sci-Fi Spaceships – Sacred Icon">
            <a:extLst>
              <a:ext uri="{FF2B5EF4-FFF2-40B4-BE49-F238E27FC236}">
                <a16:creationId xmlns:a16="http://schemas.microsoft.com/office/drawing/2014/main" id="{71CF8773-EF2C-DE43-9404-5D82D9624D8A}"/>
              </a:ext>
            </a:extLst>
          </p:cNvPr>
          <p:cNvPicPr>
            <a:picLocks noChangeAspect="1" noChangeArrowheads="1"/>
          </p:cNvPicPr>
          <p:nvPr/>
        </p:nvPicPr>
        <p:blipFill>
          <a:blip r:embed="rId2">
            <a:alphaModFix amt="40000"/>
            <a:extLst>
              <a:ext uri="{28A0092B-C50C-407E-A947-70E740481C1C}">
                <a14:useLocalDpi xmlns:a14="http://schemas.microsoft.com/office/drawing/2010/main"/>
              </a:ext>
            </a:extLst>
          </a:blip>
          <a:srcRect/>
          <a:stretch>
            <a:fillRect/>
          </a:stretch>
        </p:blipFill>
        <p:spPr bwMode="auto">
          <a:xfrm>
            <a:off x="299257" y="307571"/>
            <a:ext cx="11604567" cy="631568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BA3F898-7CE7-6F40-AA17-6D4E4B5F379C}"/>
              </a:ext>
            </a:extLst>
          </p:cNvPr>
          <p:cNvSpPr txBox="1"/>
          <p:nvPr/>
        </p:nvSpPr>
        <p:spPr>
          <a:xfrm>
            <a:off x="892657" y="2401578"/>
            <a:ext cx="5614037" cy="1661993"/>
          </a:xfrm>
          <a:prstGeom prst="rect">
            <a:avLst/>
          </a:prstGeom>
          <a:noFill/>
        </p:spPr>
        <p:txBody>
          <a:bodyPr wrap="none" rtlCol="0">
            <a:spAutoFit/>
          </a:bodyPr>
          <a:lstStyle/>
          <a:p>
            <a:r>
              <a:rPr lang="nl-NL" sz="4800" dirty="0">
                <a:solidFill>
                  <a:schemeClr val="bg1"/>
                </a:solidFill>
                <a:latin typeface="Arial Rounded MT Bold" panose="020F0704030504030204" pitchFamily="34" charset="77"/>
              </a:rPr>
              <a:t>Beschouwen:</a:t>
            </a:r>
            <a:br>
              <a:rPr lang="nl-NL" dirty="0">
                <a:solidFill>
                  <a:schemeClr val="bg1"/>
                </a:solidFill>
              </a:rPr>
            </a:br>
            <a:endParaRPr lang="nl-NL" dirty="0">
              <a:solidFill>
                <a:schemeClr val="bg1"/>
              </a:solidFill>
            </a:endParaRPr>
          </a:p>
          <a:p>
            <a:r>
              <a:rPr lang="nl-NL" dirty="0">
                <a:solidFill>
                  <a:schemeClr val="bg1"/>
                </a:solidFill>
              </a:rPr>
              <a:t>We gaan eerst kijken naar ruimteschepen en balpenkunst.</a:t>
            </a:r>
          </a:p>
          <a:p>
            <a:r>
              <a:rPr lang="nl-NL" dirty="0">
                <a:solidFill>
                  <a:schemeClr val="bg1"/>
                </a:solidFill>
              </a:rPr>
              <a:t>Er worden vragen gesteld over de kunstwerken die je ziet.</a:t>
            </a:r>
          </a:p>
        </p:txBody>
      </p:sp>
      <p:pic>
        <p:nvPicPr>
          <p:cNvPr id="3" name="Afbeelding 2">
            <a:extLst>
              <a:ext uri="{FF2B5EF4-FFF2-40B4-BE49-F238E27FC236}">
                <a16:creationId xmlns:a16="http://schemas.microsoft.com/office/drawing/2014/main" id="{CC5EAB27-FEA7-2B40-A0C5-4C3DDD21FA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Tree>
    <p:extLst>
      <p:ext uri="{BB962C8B-B14F-4D97-AF65-F5344CB8AC3E}">
        <p14:creationId xmlns:p14="http://schemas.microsoft.com/office/powerpoint/2010/main" val="395973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8" name="Tekstvak 7">
            <a:extLst>
              <a:ext uri="{FF2B5EF4-FFF2-40B4-BE49-F238E27FC236}">
                <a16:creationId xmlns:a16="http://schemas.microsoft.com/office/drawing/2014/main" id="{0B666995-B12B-8A43-83A3-BDC4EEFC9577}"/>
              </a:ext>
            </a:extLst>
          </p:cNvPr>
          <p:cNvSpPr txBox="1"/>
          <p:nvPr/>
        </p:nvSpPr>
        <p:spPr>
          <a:xfrm>
            <a:off x="851812" y="2344913"/>
            <a:ext cx="4707417" cy="3693319"/>
          </a:xfrm>
          <a:prstGeom prst="rect">
            <a:avLst/>
          </a:prstGeom>
          <a:noFill/>
        </p:spPr>
        <p:txBody>
          <a:bodyPr wrap="square" rtlCol="0">
            <a:spAutoFit/>
          </a:bodyPr>
          <a:lstStyle/>
          <a:p>
            <a:r>
              <a:rPr lang="nl-NL" dirty="0">
                <a:solidFill>
                  <a:schemeClr val="bg1"/>
                </a:solidFill>
              </a:rPr>
              <a:t>Ruimteschepen in films kunnen er heel verschillend uitzien, omdat er geen vaste regels zijn voor hoe ze moeten lijken. In de filmwereld mogen ontwerpers hun fantasie de vrije loop laten. </a:t>
            </a:r>
          </a:p>
          <a:p>
            <a:endParaRPr lang="nl-NL" dirty="0">
              <a:solidFill>
                <a:schemeClr val="bg1"/>
              </a:solidFill>
            </a:endParaRPr>
          </a:p>
          <a:p>
            <a:r>
              <a:rPr lang="nl-NL" dirty="0">
                <a:solidFill>
                  <a:schemeClr val="bg1"/>
                </a:solidFill>
              </a:rPr>
              <a:t>Een goed voorbeeld hiervan is het werk van H.R. </a:t>
            </a:r>
            <a:r>
              <a:rPr lang="nl-NL" dirty="0" err="1">
                <a:solidFill>
                  <a:schemeClr val="bg1"/>
                </a:solidFill>
              </a:rPr>
              <a:t>Giger</a:t>
            </a:r>
            <a:r>
              <a:rPr lang="nl-NL" dirty="0">
                <a:solidFill>
                  <a:schemeClr val="bg1"/>
                </a:solidFill>
              </a:rPr>
              <a:t>, die het beroemde ruimteschip en de wezens voor de film </a:t>
            </a:r>
            <a:r>
              <a:rPr lang="nl-NL" i="1" dirty="0">
                <a:solidFill>
                  <a:schemeClr val="bg1"/>
                </a:solidFill>
              </a:rPr>
              <a:t>Alien</a:t>
            </a:r>
            <a:r>
              <a:rPr lang="nl-NL" dirty="0">
                <a:solidFill>
                  <a:schemeClr val="bg1"/>
                </a:solidFill>
              </a:rPr>
              <a:t> ontwierp. </a:t>
            </a:r>
          </a:p>
          <a:p>
            <a:r>
              <a:rPr lang="nl-NL" dirty="0">
                <a:solidFill>
                  <a:schemeClr val="bg1"/>
                </a:solidFill>
              </a:rPr>
              <a:t>Zijn ontwerpen zien er vaak donker en vreemd uit, met veel details die doen denken aan een mix van machines en organische vormen.</a:t>
            </a:r>
          </a:p>
          <a:p>
            <a:endParaRPr lang="nl-NL" dirty="0">
              <a:solidFill>
                <a:schemeClr val="bg1"/>
              </a:solidFill>
            </a:endParaRPr>
          </a:p>
        </p:txBody>
      </p:sp>
      <p:sp>
        <p:nvSpPr>
          <p:cNvPr id="10" name="Tekstvak 9">
            <a:extLst>
              <a:ext uri="{FF2B5EF4-FFF2-40B4-BE49-F238E27FC236}">
                <a16:creationId xmlns:a16="http://schemas.microsoft.com/office/drawing/2014/main" id="{A2FCD41F-DF11-9947-B0AF-40C3B4620C07}"/>
              </a:ext>
            </a:extLst>
          </p:cNvPr>
          <p:cNvSpPr txBox="1"/>
          <p:nvPr/>
        </p:nvSpPr>
        <p:spPr>
          <a:xfrm>
            <a:off x="778982" y="1119370"/>
            <a:ext cx="9797307" cy="830997"/>
          </a:xfrm>
          <a:prstGeom prst="rect">
            <a:avLst/>
          </a:prstGeom>
          <a:noFill/>
        </p:spPr>
        <p:txBody>
          <a:bodyPr wrap="square">
            <a:spAutoFit/>
          </a:bodyPr>
          <a:lstStyle/>
          <a:p>
            <a:r>
              <a:rPr lang="nl-NL" sz="4800" b="1" dirty="0">
                <a:solidFill>
                  <a:schemeClr val="bg1"/>
                </a:solidFill>
                <a:latin typeface="Arial Rounded MT Bold" panose="020F0704030504030204" pitchFamily="34" charset="77"/>
              </a:rPr>
              <a:t>RUIMTESCHEPEN IN DE FILM</a:t>
            </a:r>
          </a:p>
        </p:txBody>
      </p:sp>
      <p:pic>
        <p:nvPicPr>
          <p:cNvPr id="7176" name="Picture 8" descr="Leonardo Diffusion XL spaceship art of HR Giger A by calinvisible on  DeviantArt">
            <a:extLst>
              <a:ext uri="{FF2B5EF4-FFF2-40B4-BE49-F238E27FC236}">
                <a16:creationId xmlns:a16="http://schemas.microsoft.com/office/drawing/2014/main" id="{3A05FEDF-1756-6D45-861E-1887FF3D566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098826" y="4703913"/>
            <a:ext cx="2359180" cy="182767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schets&#10;&#10;Automatisch gegenereerde beschrijving">
            <a:extLst>
              <a:ext uri="{FF2B5EF4-FFF2-40B4-BE49-F238E27FC236}">
                <a16:creationId xmlns:a16="http://schemas.microsoft.com/office/drawing/2014/main" id="{293B0B0D-D80D-E748-90D3-49ACB1DD3B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1482" y="1958276"/>
            <a:ext cx="5696524" cy="2680717"/>
          </a:xfrm>
          <a:prstGeom prst="rect">
            <a:avLst/>
          </a:prstGeom>
        </p:spPr>
      </p:pic>
      <p:pic>
        <p:nvPicPr>
          <p:cNvPr id="12" name="Afbeelding 11" descr="Afbeelding met auto, geparkeerd&#10;&#10;Automatisch gegenereerde beschrijving">
            <a:extLst>
              <a:ext uri="{FF2B5EF4-FFF2-40B4-BE49-F238E27FC236}">
                <a16:creationId xmlns:a16="http://schemas.microsoft.com/office/drawing/2014/main" id="{219EE36E-9068-184F-A6EC-03E1AEA5F8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1482" y="4703913"/>
            <a:ext cx="3264135" cy="1829350"/>
          </a:xfrm>
          <a:prstGeom prst="rect">
            <a:avLst/>
          </a:prstGeom>
        </p:spPr>
      </p:pic>
    </p:spTree>
    <p:extLst>
      <p:ext uri="{BB962C8B-B14F-4D97-AF65-F5344CB8AC3E}">
        <p14:creationId xmlns:p14="http://schemas.microsoft.com/office/powerpoint/2010/main" val="211340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8" name="Tekstvak 7">
            <a:extLst>
              <a:ext uri="{FF2B5EF4-FFF2-40B4-BE49-F238E27FC236}">
                <a16:creationId xmlns:a16="http://schemas.microsoft.com/office/drawing/2014/main" id="{0B666995-B12B-8A43-83A3-BDC4EEFC9577}"/>
              </a:ext>
            </a:extLst>
          </p:cNvPr>
          <p:cNvSpPr txBox="1"/>
          <p:nvPr/>
        </p:nvSpPr>
        <p:spPr>
          <a:xfrm>
            <a:off x="873729" y="2020716"/>
            <a:ext cx="4707417" cy="4247317"/>
          </a:xfrm>
          <a:prstGeom prst="rect">
            <a:avLst/>
          </a:prstGeom>
          <a:noFill/>
        </p:spPr>
        <p:txBody>
          <a:bodyPr wrap="square" rtlCol="0">
            <a:spAutoFit/>
          </a:bodyPr>
          <a:lstStyle/>
          <a:p>
            <a:r>
              <a:rPr lang="nl-NL" dirty="0">
                <a:solidFill>
                  <a:schemeClr val="bg1"/>
                </a:solidFill>
              </a:rPr>
              <a:t>In de </a:t>
            </a:r>
            <a:r>
              <a:rPr lang="nl-NL" i="1" dirty="0">
                <a:solidFill>
                  <a:schemeClr val="bg1"/>
                </a:solidFill>
              </a:rPr>
              <a:t>Star Wars</a:t>
            </a:r>
            <a:r>
              <a:rPr lang="nl-NL" dirty="0">
                <a:solidFill>
                  <a:schemeClr val="bg1"/>
                </a:solidFill>
              </a:rPr>
              <a:t>-films zie je weer heel andere ruimteschepen. Sommige schepen, zoals de Millennium </a:t>
            </a:r>
            <a:r>
              <a:rPr lang="nl-NL" dirty="0" err="1">
                <a:solidFill>
                  <a:schemeClr val="bg1"/>
                </a:solidFill>
              </a:rPr>
              <a:t>Falcon</a:t>
            </a:r>
            <a:r>
              <a:rPr lang="nl-NL" dirty="0">
                <a:solidFill>
                  <a:schemeClr val="bg1"/>
                </a:solidFill>
              </a:rPr>
              <a:t>, hebben een robuust, gebruikt uiterlijk, terwijl andere, zoals de Star </a:t>
            </a:r>
            <a:r>
              <a:rPr lang="nl-NL" dirty="0" err="1">
                <a:solidFill>
                  <a:schemeClr val="bg1"/>
                </a:solidFill>
              </a:rPr>
              <a:t>Destroyers</a:t>
            </a:r>
            <a:r>
              <a:rPr lang="nl-NL" dirty="0">
                <a:solidFill>
                  <a:schemeClr val="bg1"/>
                </a:solidFill>
              </a:rPr>
              <a:t>, groot en indrukwekkend zijn met strakke lijnen.</a:t>
            </a:r>
          </a:p>
          <a:p>
            <a:endParaRPr lang="nl-NL" dirty="0">
              <a:solidFill>
                <a:schemeClr val="bg1"/>
              </a:solidFill>
            </a:endParaRPr>
          </a:p>
          <a:p>
            <a:r>
              <a:rPr lang="nl-NL" dirty="0">
                <a:solidFill>
                  <a:schemeClr val="bg1"/>
                </a:solidFill>
              </a:rPr>
              <a:t>Als je zelf een ruimteschip gaat ontwerpen, kun je je laten inspireren door deze verschillende stijlen. Je kunt alle vormen en stijlen gebruiken die je maar kunt bedenken, van strak en futuristisch tot vreemd en organisch. </a:t>
            </a:r>
          </a:p>
          <a:p>
            <a:endParaRPr lang="nl-NL" dirty="0">
              <a:solidFill>
                <a:schemeClr val="bg1"/>
              </a:solidFill>
            </a:endParaRPr>
          </a:p>
          <a:p>
            <a:r>
              <a:rPr lang="nl-NL" dirty="0">
                <a:solidFill>
                  <a:schemeClr val="bg1"/>
                </a:solidFill>
              </a:rPr>
              <a:t>Laat je creativiteit de vrije loop!</a:t>
            </a:r>
          </a:p>
          <a:p>
            <a:endParaRPr lang="nl-NL" dirty="0">
              <a:solidFill>
                <a:schemeClr val="bg1"/>
              </a:solidFill>
            </a:endParaRPr>
          </a:p>
        </p:txBody>
      </p:sp>
      <p:pic>
        <p:nvPicPr>
          <p:cNvPr id="8197" name="Picture 5" descr="Star Wars Millennium Falcon Premium, 55% OFF">
            <a:extLst>
              <a:ext uri="{FF2B5EF4-FFF2-40B4-BE49-F238E27FC236}">
                <a16:creationId xmlns:a16="http://schemas.microsoft.com/office/drawing/2014/main" id="{33088E3B-7769-F94F-8838-E67C09EC21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4262" y="763216"/>
            <a:ext cx="4001512" cy="3121179"/>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2E4037B6-D4D1-CF49-A1C0-910E3DDD8FD5}"/>
              </a:ext>
            </a:extLst>
          </p:cNvPr>
          <p:cNvSpPr txBox="1"/>
          <p:nvPr/>
        </p:nvSpPr>
        <p:spPr>
          <a:xfrm>
            <a:off x="6520925" y="3607396"/>
            <a:ext cx="6097348" cy="276999"/>
          </a:xfrm>
          <a:prstGeom prst="rect">
            <a:avLst/>
          </a:prstGeom>
          <a:noFill/>
        </p:spPr>
        <p:txBody>
          <a:bodyPr wrap="square">
            <a:spAutoFit/>
          </a:bodyPr>
          <a:lstStyle/>
          <a:p>
            <a:r>
              <a:rPr lang="nl-NL" sz="1200" i="1" dirty="0">
                <a:solidFill>
                  <a:schemeClr val="bg1"/>
                </a:solidFill>
              </a:rPr>
              <a:t>Millennium </a:t>
            </a:r>
            <a:r>
              <a:rPr lang="nl-NL" sz="1200" i="1" dirty="0" err="1">
                <a:solidFill>
                  <a:schemeClr val="bg1"/>
                </a:solidFill>
              </a:rPr>
              <a:t>Falcon</a:t>
            </a:r>
            <a:endParaRPr lang="nl-NL" sz="1200" i="1" dirty="0"/>
          </a:p>
        </p:txBody>
      </p:sp>
      <p:pic>
        <p:nvPicPr>
          <p:cNvPr id="8199" name="Picture 7" descr="Xyston-class Star Destroyer | Wookieepedia | Fandom">
            <a:extLst>
              <a:ext uri="{FF2B5EF4-FFF2-40B4-BE49-F238E27FC236}">
                <a16:creationId xmlns:a16="http://schemas.microsoft.com/office/drawing/2014/main" id="{2A833AC2-645D-E649-9ACF-8C42D739B9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156" y="3065846"/>
            <a:ext cx="5262063" cy="3722914"/>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4C28EA7F-C540-6F4B-8761-1F0CEA29898E}"/>
              </a:ext>
            </a:extLst>
          </p:cNvPr>
          <p:cNvSpPr txBox="1"/>
          <p:nvPr/>
        </p:nvSpPr>
        <p:spPr>
          <a:xfrm>
            <a:off x="9239954" y="5731271"/>
            <a:ext cx="6310992" cy="276999"/>
          </a:xfrm>
          <a:prstGeom prst="rect">
            <a:avLst/>
          </a:prstGeom>
          <a:noFill/>
        </p:spPr>
        <p:txBody>
          <a:bodyPr wrap="square">
            <a:spAutoFit/>
          </a:bodyPr>
          <a:lstStyle/>
          <a:p>
            <a:r>
              <a:rPr lang="nl-NL" sz="1200" i="1" dirty="0" err="1">
                <a:solidFill>
                  <a:schemeClr val="bg1"/>
                </a:solidFill>
              </a:rPr>
              <a:t>Destroyer</a:t>
            </a:r>
            <a:endParaRPr lang="nl-NL" i="1" dirty="0"/>
          </a:p>
        </p:txBody>
      </p:sp>
    </p:spTree>
    <p:extLst>
      <p:ext uri="{BB962C8B-B14F-4D97-AF65-F5344CB8AC3E}">
        <p14:creationId xmlns:p14="http://schemas.microsoft.com/office/powerpoint/2010/main" val="315197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8" name="Tekstvak 7">
            <a:extLst>
              <a:ext uri="{FF2B5EF4-FFF2-40B4-BE49-F238E27FC236}">
                <a16:creationId xmlns:a16="http://schemas.microsoft.com/office/drawing/2014/main" id="{0B666995-B12B-8A43-83A3-BDC4EEFC9577}"/>
              </a:ext>
            </a:extLst>
          </p:cNvPr>
          <p:cNvSpPr txBox="1"/>
          <p:nvPr/>
        </p:nvSpPr>
        <p:spPr>
          <a:xfrm>
            <a:off x="851812" y="2344913"/>
            <a:ext cx="9004164" cy="2031325"/>
          </a:xfrm>
          <a:prstGeom prst="rect">
            <a:avLst/>
          </a:prstGeom>
          <a:noFill/>
        </p:spPr>
        <p:txBody>
          <a:bodyPr wrap="square" rtlCol="0">
            <a:spAutoFit/>
          </a:bodyPr>
          <a:lstStyle/>
          <a:p>
            <a:pPr marL="285750" indent="-285750">
              <a:buFont typeface="Arial" panose="020B0604020202020204" pitchFamily="34" charset="0"/>
              <a:buChar char="•"/>
            </a:pPr>
            <a:r>
              <a:rPr lang="nl-NL" b="1" i="1" dirty="0">
                <a:solidFill>
                  <a:schemeClr val="bg1"/>
                </a:solidFill>
              </a:rPr>
              <a:t>Wat kun je vertellen over de ruimteschepen die je hebt gezien?</a:t>
            </a:r>
          </a:p>
          <a:p>
            <a:pPr marL="285750" indent="-285750">
              <a:buFont typeface="Arial" panose="020B0604020202020204" pitchFamily="34" charset="0"/>
              <a:buChar char="•"/>
            </a:pPr>
            <a:r>
              <a:rPr lang="nl-NL" b="1" i="1" dirty="0">
                <a:solidFill>
                  <a:schemeClr val="bg1"/>
                </a:solidFill>
              </a:rPr>
              <a:t>Wat maakt de ruimteschepen bijzonder (of juist niet)?</a:t>
            </a:r>
          </a:p>
          <a:p>
            <a:pPr marL="285750" indent="-285750">
              <a:buFont typeface="Arial" panose="020B0604020202020204" pitchFamily="34" charset="0"/>
              <a:buChar char="•"/>
            </a:pPr>
            <a:r>
              <a:rPr lang="nl-NL" b="1" i="1" dirty="0">
                <a:solidFill>
                  <a:schemeClr val="bg1"/>
                </a:solidFill>
              </a:rPr>
              <a:t>Welke ruimteschepen ken jij van films?</a:t>
            </a:r>
          </a:p>
          <a:p>
            <a:pPr marL="285750" indent="-285750">
              <a:buFont typeface="Arial" panose="020B0604020202020204" pitchFamily="34" charset="0"/>
              <a:buChar char="•"/>
            </a:pPr>
            <a:r>
              <a:rPr lang="nl-NL" b="1" i="1" dirty="0">
                <a:solidFill>
                  <a:schemeClr val="bg1"/>
                </a:solidFill>
              </a:rPr>
              <a:t>Als jij een eigen ruimteschip zou hebben, hoe zou deze er dan uitzien?</a:t>
            </a:r>
          </a:p>
          <a:p>
            <a:endParaRPr lang="nl-NL" b="1" i="1" dirty="0">
              <a:solidFill>
                <a:schemeClr val="bg1"/>
              </a:solidFill>
            </a:endParaRPr>
          </a:p>
          <a:p>
            <a:endParaRPr lang="nl-NL" b="1" i="1" dirty="0">
              <a:solidFill>
                <a:schemeClr val="bg1"/>
              </a:solidFill>
            </a:endParaRPr>
          </a:p>
          <a:p>
            <a:endParaRPr lang="nl-NL" dirty="0">
              <a:solidFill>
                <a:schemeClr val="bg1"/>
              </a:solidFill>
            </a:endParaRPr>
          </a:p>
        </p:txBody>
      </p:sp>
      <p:sp>
        <p:nvSpPr>
          <p:cNvPr id="10" name="Tekstvak 9">
            <a:extLst>
              <a:ext uri="{FF2B5EF4-FFF2-40B4-BE49-F238E27FC236}">
                <a16:creationId xmlns:a16="http://schemas.microsoft.com/office/drawing/2014/main" id="{A2FCD41F-DF11-9947-B0AF-40C3B4620C07}"/>
              </a:ext>
            </a:extLst>
          </p:cNvPr>
          <p:cNvSpPr txBox="1"/>
          <p:nvPr/>
        </p:nvSpPr>
        <p:spPr>
          <a:xfrm>
            <a:off x="778982" y="1119370"/>
            <a:ext cx="9797307" cy="830997"/>
          </a:xfrm>
          <a:prstGeom prst="rect">
            <a:avLst/>
          </a:prstGeom>
          <a:noFill/>
        </p:spPr>
        <p:txBody>
          <a:bodyPr wrap="square">
            <a:spAutoFit/>
          </a:bodyPr>
          <a:lstStyle/>
          <a:p>
            <a:r>
              <a:rPr lang="nl-NL" sz="4800" b="1" dirty="0">
                <a:solidFill>
                  <a:schemeClr val="bg1"/>
                </a:solidFill>
                <a:latin typeface="Arial Rounded MT Bold" panose="020F0704030504030204" pitchFamily="34" charset="77"/>
              </a:rPr>
              <a:t>RUIMTESCHEPEN IN DE FILM</a:t>
            </a:r>
          </a:p>
        </p:txBody>
      </p:sp>
    </p:spTree>
    <p:extLst>
      <p:ext uri="{BB962C8B-B14F-4D97-AF65-F5344CB8AC3E}">
        <p14:creationId xmlns:p14="http://schemas.microsoft.com/office/powerpoint/2010/main" val="146766836"/>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2C3883E2D0548886604C56EF4BB57" ma:contentTypeVersion="18" ma:contentTypeDescription="Een nieuw document maken." ma:contentTypeScope="" ma:versionID="71dd860d6d5d17da280c2b7ea955e4e4">
  <xsd:schema xmlns:xsd="http://www.w3.org/2001/XMLSchema" xmlns:xs="http://www.w3.org/2001/XMLSchema" xmlns:p="http://schemas.microsoft.com/office/2006/metadata/properties" xmlns:ns2="1ecc3db9-f79c-4d24-8315-2c03a6f660bd" xmlns:ns3="db8e7f75-8e24-48c1-9195-42e1c46c18ea" targetNamespace="http://schemas.microsoft.com/office/2006/metadata/properties" ma:root="true" ma:fieldsID="cdecf15b4db6927292cbc55a8a1621f9" ns2:_="" ns3:_="">
    <xsd:import namespace="1ecc3db9-f79c-4d24-8315-2c03a6f660bd"/>
    <xsd:import namespace="db8e7f75-8e24-48c1-9195-42e1c46c18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c3db9-f79c-4d24-8315-2c03a6f660b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32cbd7ba-3d44-4e84-a099-e11aafee88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8e7f75-8e24-48c1-9195-42e1c46c18ea" elementFormDefault="qualified">
    <xsd:import namespace="http://schemas.microsoft.com/office/2006/documentManagement/types"/>
    <xsd:import namespace="http://schemas.microsoft.com/office/infopath/2007/PartnerControls"/>
    <xsd:element name="SharedWithUsers" ma:index="13"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f711b25-a6f9-4f66-967f-4578fe8d389a}" ma:internalName="TaxCatchAll" ma:showField="CatchAllData" ma:web="db8e7f75-8e24-48c1-9195-42e1c46c18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4B49D4-FB05-471E-B651-F2C766E34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c3db9-f79c-4d24-8315-2c03a6f660bd"/>
    <ds:schemaRef ds:uri="db8e7f75-8e24-48c1-9195-42e1c46c18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9FCEFF-8940-40C3-AF19-FC4C4B788A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3006</TotalTime>
  <Words>1367</Words>
  <Application>Microsoft Office PowerPoint</Application>
  <PresentationFormat>Breedbeeld</PresentationFormat>
  <Paragraphs>106</Paragraphs>
  <Slides>18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Aptos</vt:lpstr>
      <vt:lpstr>Arial</vt:lpstr>
      <vt:lpstr>Arial Rounded MT Bold</vt:lpstr>
      <vt:lpstr>Calibri</vt:lpstr>
      <vt:lpstr>Calibri Light</vt:lpstr>
      <vt:lpstr>Helvetica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Willems</dc:creator>
  <cp:lastModifiedBy>Ilja de Brouwer | CultuurContact</cp:lastModifiedBy>
  <cp:revision>92</cp:revision>
  <dcterms:created xsi:type="dcterms:W3CDTF">2022-08-22T13:35:37Z</dcterms:created>
  <dcterms:modified xsi:type="dcterms:W3CDTF">2024-09-03T14:09:51Z</dcterms:modified>
</cp:coreProperties>
</file>